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 id="2147483855" r:id="rId2"/>
  </p:sldMasterIdLst>
  <p:notesMasterIdLst>
    <p:notesMasterId r:id="rId60"/>
  </p:notesMasterIdLst>
  <p:handoutMasterIdLst>
    <p:handoutMasterId r:id="rId61"/>
  </p:handoutMasterIdLst>
  <p:sldIdLst>
    <p:sldId id="256" r:id="rId3"/>
    <p:sldId id="257" r:id="rId4"/>
    <p:sldId id="258" r:id="rId5"/>
    <p:sldId id="259" r:id="rId6"/>
    <p:sldId id="261" r:id="rId7"/>
    <p:sldId id="263" r:id="rId8"/>
    <p:sldId id="264" r:id="rId9"/>
    <p:sldId id="355" r:id="rId10"/>
    <p:sldId id="356" r:id="rId11"/>
    <p:sldId id="357" r:id="rId12"/>
    <p:sldId id="358" r:id="rId13"/>
    <p:sldId id="359" r:id="rId14"/>
    <p:sldId id="360" r:id="rId15"/>
    <p:sldId id="361" r:id="rId16"/>
    <p:sldId id="362" r:id="rId17"/>
    <p:sldId id="363" r:id="rId18"/>
    <p:sldId id="417" r:id="rId19"/>
    <p:sldId id="364" r:id="rId20"/>
    <p:sldId id="365" r:id="rId21"/>
    <p:sldId id="366" r:id="rId22"/>
    <p:sldId id="367" r:id="rId23"/>
    <p:sldId id="368" r:id="rId24"/>
    <p:sldId id="415" r:id="rId25"/>
    <p:sldId id="416" r:id="rId26"/>
    <p:sldId id="418" r:id="rId27"/>
    <p:sldId id="371" r:id="rId28"/>
    <p:sldId id="372" r:id="rId29"/>
    <p:sldId id="373" r:id="rId30"/>
    <p:sldId id="375" r:id="rId31"/>
    <p:sldId id="374" r:id="rId32"/>
    <p:sldId id="419" r:id="rId33"/>
    <p:sldId id="332" r:id="rId34"/>
    <p:sldId id="376" r:id="rId35"/>
    <p:sldId id="262" r:id="rId36"/>
    <p:sldId id="394" r:id="rId37"/>
    <p:sldId id="377" r:id="rId38"/>
    <p:sldId id="378" r:id="rId39"/>
    <p:sldId id="379" r:id="rId40"/>
    <p:sldId id="380" r:id="rId41"/>
    <p:sldId id="381" r:id="rId42"/>
    <p:sldId id="382" r:id="rId43"/>
    <p:sldId id="383" r:id="rId44"/>
    <p:sldId id="384" r:id="rId45"/>
    <p:sldId id="385" r:id="rId46"/>
    <p:sldId id="276" r:id="rId47"/>
    <p:sldId id="386" r:id="rId48"/>
    <p:sldId id="387" r:id="rId49"/>
    <p:sldId id="388" r:id="rId50"/>
    <p:sldId id="389" r:id="rId51"/>
    <p:sldId id="420" r:id="rId52"/>
    <p:sldId id="390" r:id="rId53"/>
    <p:sldId id="421" r:id="rId54"/>
    <p:sldId id="422" r:id="rId55"/>
    <p:sldId id="423" r:id="rId56"/>
    <p:sldId id="391" r:id="rId57"/>
    <p:sldId id="392" r:id="rId58"/>
    <p:sldId id="393" r:id="rId59"/>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Thonburi" pitchFamily="2" charset="-34"/>
        <a:ea typeface="微軟正黑體" panose="020B0604030504040204" pitchFamily="34" charset="-120"/>
        <a:cs typeface="+mn-cs"/>
      </a:defRPr>
    </a:lvl1pPr>
    <a:lvl2pPr marL="457200" algn="l" defTabSz="457200" rtl="0" eaLnBrk="0" fontAlgn="base" hangingPunct="0">
      <a:spcBef>
        <a:spcPct val="0"/>
      </a:spcBef>
      <a:spcAft>
        <a:spcPct val="0"/>
      </a:spcAft>
      <a:defRPr kern="1200">
        <a:solidFill>
          <a:schemeClr val="tx1"/>
        </a:solidFill>
        <a:latin typeface="Thonburi" pitchFamily="2" charset="-34"/>
        <a:ea typeface="微軟正黑體" panose="020B0604030504040204" pitchFamily="34" charset="-120"/>
        <a:cs typeface="+mn-cs"/>
      </a:defRPr>
    </a:lvl2pPr>
    <a:lvl3pPr marL="914400" algn="l" defTabSz="457200" rtl="0" eaLnBrk="0" fontAlgn="base" hangingPunct="0">
      <a:spcBef>
        <a:spcPct val="0"/>
      </a:spcBef>
      <a:spcAft>
        <a:spcPct val="0"/>
      </a:spcAft>
      <a:defRPr kern="1200">
        <a:solidFill>
          <a:schemeClr val="tx1"/>
        </a:solidFill>
        <a:latin typeface="Thonburi" pitchFamily="2" charset="-34"/>
        <a:ea typeface="微軟正黑體" panose="020B0604030504040204" pitchFamily="34" charset="-120"/>
        <a:cs typeface="+mn-cs"/>
      </a:defRPr>
    </a:lvl3pPr>
    <a:lvl4pPr marL="1371600" algn="l" defTabSz="457200" rtl="0" eaLnBrk="0" fontAlgn="base" hangingPunct="0">
      <a:spcBef>
        <a:spcPct val="0"/>
      </a:spcBef>
      <a:spcAft>
        <a:spcPct val="0"/>
      </a:spcAft>
      <a:defRPr kern="1200">
        <a:solidFill>
          <a:schemeClr val="tx1"/>
        </a:solidFill>
        <a:latin typeface="Thonburi" pitchFamily="2" charset="-34"/>
        <a:ea typeface="微軟正黑體" panose="020B0604030504040204" pitchFamily="34" charset="-120"/>
        <a:cs typeface="+mn-cs"/>
      </a:defRPr>
    </a:lvl4pPr>
    <a:lvl5pPr marL="1828800" algn="l" defTabSz="457200" rtl="0" eaLnBrk="0" fontAlgn="base" hangingPunct="0">
      <a:spcBef>
        <a:spcPct val="0"/>
      </a:spcBef>
      <a:spcAft>
        <a:spcPct val="0"/>
      </a:spcAft>
      <a:defRPr kern="1200">
        <a:solidFill>
          <a:schemeClr val="tx1"/>
        </a:solidFill>
        <a:latin typeface="Thonburi" pitchFamily="2" charset="-34"/>
        <a:ea typeface="微軟正黑體" panose="020B0604030504040204" pitchFamily="34" charset="-120"/>
        <a:cs typeface="+mn-cs"/>
      </a:defRPr>
    </a:lvl5pPr>
    <a:lvl6pPr marL="2286000" algn="l" defTabSz="914400" rtl="0" eaLnBrk="1" latinLnBrk="0" hangingPunct="1">
      <a:defRPr kern="1200">
        <a:solidFill>
          <a:schemeClr val="tx1"/>
        </a:solidFill>
        <a:latin typeface="Thonburi" pitchFamily="2" charset="-34"/>
        <a:ea typeface="微軟正黑體" panose="020B0604030504040204" pitchFamily="34" charset="-120"/>
        <a:cs typeface="+mn-cs"/>
      </a:defRPr>
    </a:lvl6pPr>
    <a:lvl7pPr marL="2743200" algn="l" defTabSz="914400" rtl="0" eaLnBrk="1" latinLnBrk="0" hangingPunct="1">
      <a:defRPr kern="1200">
        <a:solidFill>
          <a:schemeClr val="tx1"/>
        </a:solidFill>
        <a:latin typeface="Thonburi" pitchFamily="2" charset="-34"/>
        <a:ea typeface="微軟正黑體" panose="020B0604030504040204" pitchFamily="34" charset="-120"/>
        <a:cs typeface="+mn-cs"/>
      </a:defRPr>
    </a:lvl7pPr>
    <a:lvl8pPr marL="3200400" algn="l" defTabSz="914400" rtl="0" eaLnBrk="1" latinLnBrk="0" hangingPunct="1">
      <a:defRPr kern="1200">
        <a:solidFill>
          <a:schemeClr val="tx1"/>
        </a:solidFill>
        <a:latin typeface="Thonburi" pitchFamily="2" charset="-34"/>
        <a:ea typeface="微軟正黑體" panose="020B0604030504040204" pitchFamily="34" charset="-120"/>
        <a:cs typeface="+mn-cs"/>
      </a:defRPr>
    </a:lvl8pPr>
    <a:lvl9pPr marL="3657600" algn="l" defTabSz="914400" rtl="0" eaLnBrk="1" latinLnBrk="0" hangingPunct="1">
      <a:defRPr kern="1200">
        <a:solidFill>
          <a:schemeClr val="tx1"/>
        </a:solidFill>
        <a:latin typeface="Thonburi" pitchFamily="2" charset="-34"/>
        <a:ea typeface="微軟正黑體" panose="020B0604030504040204" pitchFamily="34"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13" autoAdjust="0"/>
    <p:restoredTop sz="93692" autoAdjust="0"/>
  </p:normalViewPr>
  <p:slideViewPr>
    <p:cSldViewPr>
      <p:cViewPr varScale="1">
        <p:scale>
          <a:sx n="129" d="100"/>
          <a:sy n="129" d="100"/>
        </p:scale>
        <p:origin x="48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7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386" name="Rectangle 1026">
            <a:extLst>
              <a:ext uri="{FF2B5EF4-FFF2-40B4-BE49-F238E27FC236}">
                <a16:creationId xmlns:a16="http://schemas.microsoft.com/office/drawing/2014/main" id="{73BA41EC-65DC-C547-B907-7F46B859E61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honburi"/>
              </a:defRPr>
            </a:lvl1pPr>
          </a:lstStyle>
          <a:p>
            <a:pPr>
              <a:defRPr/>
            </a:pPr>
            <a:endParaRPr lang="en-US" altLang="zh-TW"/>
          </a:p>
        </p:txBody>
      </p:sp>
      <p:sp>
        <p:nvSpPr>
          <p:cNvPr id="144387" name="Rectangle 1027">
            <a:extLst>
              <a:ext uri="{FF2B5EF4-FFF2-40B4-BE49-F238E27FC236}">
                <a16:creationId xmlns:a16="http://schemas.microsoft.com/office/drawing/2014/main" id="{AA043C3A-D31A-D94F-AB1D-4FCDCE72CD86}"/>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honburi"/>
              </a:defRPr>
            </a:lvl1pPr>
          </a:lstStyle>
          <a:p>
            <a:pPr>
              <a:defRPr/>
            </a:pPr>
            <a:endParaRPr lang="en-US" altLang="zh-TW"/>
          </a:p>
        </p:txBody>
      </p:sp>
      <p:sp>
        <p:nvSpPr>
          <p:cNvPr id="144388" name="Rectangle 1028">
            <a:extLst>
              <a:ext uri="{FF2B5EF4-FFF2-40B4-BE49-F238E27FC236}">
                <a16:creationId xmlns:a16="http://schemas.microsoft.com/office/drawing/2014/main" id="{1E406BE6-E12C-D548-874C-AA5AAA3E8042}"/>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honburi"/>
              </a:defRPr>
            </a:lvl1pPr>
          </a:lstStyle>
          <a:p>
            <a:pPr>
              <a:defRPr/>
            </a:pPr>
            <a:endParaRPr lang="en-US" altLang="zh-TW"/>
          </a:p>
        </p:txBody>
      </p:sp>
      <p:sp>
        <p:nvSpPr>
          <p:cNvPr id="144389" name="Rectangle 1029">
            <a:extLst>
              <a:ext uri="{FF2B5EF4-FFF2-40B4-BE49-F238E27FC236}">
                <a16:creationId xmlns:a16="http://schemas.microsoft.com/office/drawing/2014/main" id="{189C0337-1A6B-404B-93B0-D9D750B089E0}"/>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17681D4-E2EF-D645-A9F0-8877D662BEF0}" type="slidenum">
              <a:rPr lang="en-US" altLang="zh-TW"/>
              <a:pPr/>
              <a:t>‹#›</a:t>
            </a:fld>
            <a:endParaRPr lang="en-US" altLang="zh-TW"/>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B14693D-C857-EB42-B00D-5C1529422BD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honburi"/>
              </a:defRPr>
            </a:lvl1pPr>
          </a:lstStyle>
          <a:p>
            <a:pPr>
              <a:defRPr/>
            </a:pPr>
            <a:endParaRPr lang="en-US" altLang="zh-TW"/>
          </a:p>
        </p:txBody>
      </p:sp>
      <p:sp>
        <p:nvSpPr>
          <p:cNvPr id="3075" name="Rectangle 3">
            <a:extLst>
              <a:ext uri="{FF2B5EF4-FFF2-40B4-BE49-F238E27FC236}">
                <a16:creationId xmlns:a16="http://schemas.microsoft.com/office/drawing/2014/main" id="{F19C8B24-F608-8B45-987F-179381F2BB98}"/>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honburi"/>
              </a:defRPr>
            </a:lvl1pPr>
          </a:lstStyle>
          <a:p>
            <a:pPr>
              <a:defRPr/>
            </a:pPr>
            <a:endParaRPr lang="en-US" altLang="zh-TW"/>
          </a:p>
        </p:txBody>
      </p:sp>
      <p:sp>
        <p:nvSpPr>
          <p:cNvPr id="61444" name="Rectangle 4">
            <a:extLst>
              <a:ext uri="{FF2B5EF4-FFF2-40B4-BE49-F238E27FC236}">
                <a16:creationId xmlns:a16="http://schemas.microsoft.com/office/drawing/2014/main" id="{BFA41355-8C93-6E47-ADE1-825E5626428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67620ADC-CB3E-9B4F-87A2-774B21637094}"/>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3078" name="Rectangle 6">
            <a:extLst>
              <a:ext uri="{FF2B5EF4-FFF2-40B4-BE49-F238E27FC236}">
                <a16:creationId xmlns:a16="http://schemas.microsoft.com/office/drawing/2014/main" id="{BE42FE1D-FA55-1845-9CE8-C5091239441A}"/>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honburi"/>
              </a:defRPr>
            </a:lvl1pPr>
          </a:lstStyle>
          <a:p>
            <a:pPr>
              <a:defRPr/>
            </a:pPr>
            <a:endParaRPr lang="en-US" altLang="zh-TW"/>
          </a:p>
        </p:txBody>
      </p:sp>
      <p:sp>
        <p:nvSpPr>
          <p:cNvPr id="3079" name="Rectangle 7">
            <a:extLst>
              <a:ext uri="{FF2B5EF4-FFF2-40B4-BE49-F238E27FC236}">
                <a16:creationId xmlns:a16="http://schemas.microsoft.com/office/drawing/2014/main" id="{6F9CDB80-9F91-EA42-A755-7C412B735C63}"/>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A5EBBF7-FEFC-6745-9BA6-EA6526977B83}"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投影片圖像版面配置區 1">
            <a:extLst>
              <a:ext uri="{FF2B5EF4-FFF2-40B4-BE49-F238E27FC236}">
                <a16:creationId xmlns:a16="http://schemas.microsoft.com/office/drawing/2014/main" id="{F83A4445-4F2F-1742-8184-F2665F3A3D34}"/>
              </a:ext>
            </a:extLst>
          </p:cNvPr>
          <p:cNvSpPr>
            <a:spLocks noGrp="1" noRot="1" noChangeAspect="1" noTextEdit="1"/>
          </p:cNvSpPr>
          <p:nvPr>
            <p:ph type="sldImg"/>
          </p:nvPr>
        </p:nvSpPr>
        <p:spPr>
          <a:ln/>
        </p:spPr>
      </p:sp>
      <p:sp>
        <p:nvSpPr>
          <p:cNvPr id="62467" name="備忘稿版面配置區 2">
            <a:extLst>
              <a:ext uri="{FF2B5EF4-FFF2-40B4-BE49-F238E27FC236}">
                <a16:creationId xmlns:a16="http://schemas.microsoft.com/office/drawing/2014/main" id="{3DC42E06-29CE-D444-BDAC-74DB29D931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62468" name="投影片編號版面配置區 3">
            <a:extLst>
              <a:ext uri="{FF2B5EF4-FFF2-40B4-BE49-F238E27FC236}">
                <a16:creationId xmlns:a16="http://schemas.microsoft.com/office/drawing/2014/main" id="{8CB0A1AB-3848-DD42-9BD6-7B42FB603D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fld id="{4725B386-32E2-4E42-A4E1-72A1E27ECA1C}" type="slidenum">
              <a:rPr lang="en-US" altLang="zh-TW"/>
              <a:pPr/>
              <a:t>1</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投影片圖像版面配置區 1">
            <a:extLst>
              <a:ext uri="{FF2B5EF4-FFF2-40B4-BE49-F238E27FC236}">
                <a16:creationId xmlns:a16="http://schemas.microsoft.com/office/drawing/2014/main" id="{92FB1975-6971-714A-8DD0-6261FA5628A1}"/>
              </a:ext>
            </a:extLst>
          </p:cNvPr>
          <p:cNvSpPr>
            <a:spLocks noGrp="1" noRot="1" noChangeAspect="1" noTextEdit="1"/>
          </p:cNvSpPr>
          <p:nvPr>
            <p:ph type="sldImg"/>
          </p:nvPr>
        </p:nvSpPr>
        <p:spPr>
          <a:ln/>
        </p:spPr>
      </p:sp>
      <p:sp>
        <p:nvSpPr>
          <p:cNvPr id="63491" name="備忘稿版面配置區 2">
            <a:extLst>
              <a:ext uri="{FF2B5EF4-FFF2-40B4-BE49-F238E27FC236}">
                <a16:creationId xmlns:a16="http://schemas.microsoft.com/office/drawing/2014/main" id="{E3DB7493-02DB-2C4A-B410-A9E285DCBB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63492" name="投影片編號版面配置區 3">
            <a:extLst>
              <a:ext uri="{FF2B5EF4-FFF2-40B4-BE49-F238E27FC236}">
                <a16:creationId xmlns:a16="http://schemas.microsoft.com/office/drawing/2014/main" id="{CDC6B40E-A446-934A-A8D9-7F426E0860F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fld id="{B1EB23FE-C04A-9B43-B3B4-36030B09B08B}" type="slidenum">
              <a:rPr lang="en-US" altLang="zh-TW"/>
              <a:pPr/>
              <a:t>18</a:t>
            </a:fld>
            <a:endParaRPr lang="en-US"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投影片圖像版面配置區 1">
            <a:extLst>
              <a:ext uri="{FF2B5EF4-FFF2-40B4-BE49-F238E27FC236}">
                <a16:creationId xmlns:a16="http://schemas.microsoft.com/office/drawing/2014/main" id="{D70C4D36-9167-E640-A56A-68C3D22BD84F}"/>
              </a:ext>
            </a:extLst>
          </p:cNvPr>
          <p:cNvSpPr>
            <a:spLocks noGrp="1" noRot="1" noChangeAspect="1" noTextEdit="1"/>
          </p:cNvSpPr>
          <p:nvPr>
            <p:ph type="sldImg"/>
          </p:nvPr>
        </p:nvSpPr>
        <p:spPr>
          <a:ln/>
        </p:spPr>
      </p:sp>
      <p:sp>
        <p:nvSpPr>
          <p:cNvPr id="64515" name="備忘稿版面配置區 2">
            <a:extLst>
              <a:ext uri="{FF2B5EF4-FFF2-40B4-BE49-F238E27FC236}">
                <a16:creationId xmlns:a16="http://schemas.microsoft.com/office/drawing/2014/main" id="{947F909C-DB51-554A-8B98-1AD8FF9BF2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64516" name="投影片編號版面配置區 3">
            <a:extLst>
              <a:ext uri="{FF2B5EF4-FFF2-40B4-BE49-F238E27FC236}">
                <a16:creationId xmlns:a16="http://schemas.microsoft.com/office/drawing/2014/main" id="{BDA17447-012C-6642-992E-541C58C03A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defTabSz="4572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fld id="{3EC7776C-F071-A744-85DB-C9869C002AC7}" type="slidenum">
              <a:rPr lang="en-US" altLang="zh-TW"/>
              <a:pPr/>
              <a:t>57</a:t>
            </a:fld>
            <a:endParaRPr lang="en-US" altLang="zh-TW"/>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3" name="Picture 3" descr="資訊科技_bg2">
            <a:extLst>
              <a:ext uri="{FF2B5EF4-FFF2-40B4-BE49-F238E27FC236}">
                <a16:creationId xmlns:a16="http://schemas.microsoft.com/office/drawing/2014/main" id="{71AE18F1-6B48-0347-8751-7CB43E29D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3875088"/>
            <a:ext cx="6651625" cy="1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a:extLst>
              <a:ext uri="{FF2B5EF4-FFF2-40B4-BE49-F238E27FC236}">
                <a16:creationId xmlns:a16="http://schemas.microsoft.com/office/drawing/2014/main" id="{5C7D5C82-AF1B-954F-A21B-8BD1E538398C}"/>
              </a:ext>
            </a:extLst>
          </p:cNvPr>
          <p:cNvSpPr txBox="1">
            <a:spLocks noChangeArrowheads="1"/>
          </p:cNvSpPr>
          <p:nvPr/>
        </p:nvSpPr>
        <p:spPr bwMode="auto">
          <a:xfrm>
            <a:off x="250825" y="0"/>
            <a:ext cx="44688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rIns="0"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defTabSz="914400"/>
            <a:r>
              <a:rPr kumimoji="1" lang="zh-TW" altLang="en-US" sz="1600">
                <a:latin typeface="Arial" panose="020B0604020202020204" pitchFamily="34" charset="0"/>
                <a:ea typeface="新細明體" panose="02020500000000000000" pitchFamily="18" charset="-120"/>
              </a:rPr>
              <a:t>系統分析與設計</a:t>
            </a:r>
            <a:r>
              <a:rPr kumimoji="1" lang="zh-TW" altLang="en-US" sz="1200">
                <a:latin typeface="Arial" panose="020B0604020202020204" pitchFamily="34" charset="0"/>
                <a:ea typeface="新細明體" panose="02020500000000000000" pitchFamily="18" charset="-120"/>
              </a:rPr>
              <a:t>理論與實務應用(七版)   吳仁和、林信惠 著</a:t>
            </a:r>
          </a:p>
        </p:txBody>
      </p:sp>
      <p:sp>
        <p:nvSpPr>
          <p:cNvPr id="5" name="Text Box 4">
            <a:extLst>
              <a:ext uri="{FF2B5EF4-FFF2-40B4-BE49-F238E27FC236}">
                <a16:creationId xmlns:a16="http://schemas.microsoft.com/office/drawing/2014/main" id="{529D5C05-B3AC-4B40-B1B6-5B9CBA498697}"/>
              </a:ext>
            </a:extLst>
          </p:cNvPr>
          <p:cNvSpPr txBox="1">
            <a:spLocks noChangeArrowheads="1"/>
          </p:cNvSpPr>
          <p:nvPr/>
        </p:nvSpPr>
        <p:spPr bwMode="auto">
          <a:xfrm>
            <a:off x="6011863" y="0"/>
            <a:ext cx="2879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algn="r" defTabSz="914400"/>
            <a:r>
              <a:rPr kumimoji="1" lang="en-US" altLang="zh-TW" sz="1400">
                <a:latin typeface="Times New Roman" panose="02020603050405020304" pitchFamily="18" charset="0"/>
                <a:ea typeface="華康特粗明體" pitchFamily="49" charset="-120"/>
              </a:rPr>
              <a:t>ISBN 978-986-457-029-4</a:t>
            </a:r>
          </a:p>
        </p:txBody>
      </p:sp>
      <p:sp>
        <p:nvSpPr>
          <p:cNvPr id="87042" name="Rectangle 2"/>
          <p:cNvSpPr>
            <a:spLocks noGrp="1" noChangeArrowheads="1"/>
          </p:cNvSpPr>
          <p:nvPr>
            <p:ph type="ctrTitle" sz="quarter"/>
          </p:nvPr>
        </p:nvSpPr>
        <p:spPr>
          <a:xfrm>
            <a:off x="250825" y="2974975"/>
            <a:ext cx="8637588" cy="900113"/>
          </a:xfrm>
          <a:extLst>
            <a:ext uri="{91240B29-F687-4F45-9708-019B960494DF}">
              <a14:hiddenLine xmlns:a14="http://schemas.microsoft.com/office/drawing/2010/main" w="9525">
                <a:solidFill>
                  <a:schemeClr val="tx1"/>
                </a:solidFill>
                <a:miter lim="800000"/>
                <a:headEnd/>
                <a:tailEnd/>
              </a14:hiddenLine>
            </a:ext>
          </a:extLst>
        </p:spPr>
        <p:txBody>
          <a:bodyPr/>
          <a:lstStyle>
            <a:lvl1pPr>
              <a:defRPr/>
            </a:lvl1pPr>
          </a:lstStyle>
          <a:p>
            <a:pPr lvl="0"/>
            <a:r>
              <a:rPr lang="zh-TW" altLang="en-US" noProof="0"/>
              <a:t>按一下以編輯母片標題樣式</a:t>
            </a:r>
          </a:p>
        </p:txBody>
      </p:sp>
    </p:spTree>
    <p:extLst>
      <p:ext uri="{BB962C8B-B14F-4D97-AF65-F5344CB8AC3E}">
        <p14:creationId xmlns:p14="http://schemas.microsoft.com/office/powerpoint/2010/main" val="1698055037"/>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37002542"/>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92913" y="449263"/>
            <a:ext cx="2024062" cy="5846762"/>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719138" y="449263"/>
            <a:ext cx="5921375" cy="5846762"/>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52656897"/>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標題及文字在物件之上">
    <p:spTree>
      <p:nvGrpSpPr>
        <p:cNvPr id="1" name=""/>
        <p:cNvGrpSpPr/>
        <p:nvPr/>
      </p:nvGrpSpPr>
      <p:grpSpPr>
        <a:xfrm>
          <a:off x="0" y="0"/>
          <a:ext cx="0" cy="0"/>
          <a:chOff x="0" y="0"/>
          <a:chExt cx="0" cy="0"/>
        </a:xfrm>
      </p:grpSpPr>
      <p:sp>
        <p:nvSpPr>
          <p:cNvPr id="2" name="標題 1"/>
          <p:cNvSpPr>
            <a:spLocks noGrp="1"/>
          </p:cNvSpPr>
          <p:nvPr>
            <p:ph type="title"/>
          </p:nvPr>
        </p:nvSpPr>
        <p:spPr>
          <a:xfrm>
            <a:off x="1079500" y="449263"/>
            <a:ext cx="7377113" cy="900112"/>
          </a:xfrm>
        </p:spPr>
        <p:txBody>
          <a:bodyPr/>
          <a:lstStyle/>
          <a:p>
            <a:r>
              <a:rPr lang="zh-TW" altLang="en-US"/>
              <a:t>按一下以編輯母片標題樣式</a:t>
            </a:r>
          </a:p>
        </p:txBody>
      </p:sp>
      <p:sp>
        <p:nvSpPr>
          <p:cNvPr id="3" name="文字版面配置區 2"/>
          <p:cNvSpPr>
            <a:spLocks noGrp="1"/>
          </p:cNvSpPr>
          <p:nvPr>
            <p:ph type="body" sz="half" idx="1"/>
          </p:nvPr>
        </p:nvSpPr>
        <p:spPr>
          <a:xfrm>
            <a:off x="719138" y="1438275"/>
            <a:ext cx="8097837" cy="23526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719138" y="3943350"/>
            <a:ext cx="8097837" cy="23526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430539694"/>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Tree>
    <p:extLst>
      <p:ext uri="{BB962C8B-B14F-4D97-AF65-F5344CB8AC3E}">
        <p14:creationId xmlns:p14="http://schemas.microsoft.com/office/powerpoint/2010/main" val="3940403162"/>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397839364"/>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515160272"/>
      </p:ext>
    </p:extLst>
  </p:cSld>
  <p:clrMapOvr>
    <a:masterClrMapping/>
  </p:clrMapOvr>
  <p:transition spd="med">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719138" y="1438275"/>
            <a:ext cx="3971925"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43463" y="1438275"/>
            <a:ext cx="3973512"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713733084"/>
      </p:ext>
    </p:extLst>
  </p:cSld>
  <p:clrMapOvr>
    <a:masterClrMapping/>
  </p:clrMapOvr>
  <p:transition spd="med">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81953603"/>
      </p:ext>
    </p:extLst>
  </p:cSld>
  <p:clrMapOvr>
    <a:masterClrMapping/>
  </p:clrMapOvr>
  <p:transition spd="med">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66912216"/>
      </p:ext>
    </p:extLst>
  </p:cSld>
  <p:clrMapOvr>
    <a:masterClrMapping/>
  </p:clrMapOvr>
  <p:transition spd="med">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087733"/>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54097912"/>
      </p:ext>
    </p:extLst>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735074765"/>
      </p:ext>
    </p:extLst>
  </p:cSld>
  <p:clrMapOvr>
    <a:masterClrMapping/>
  </p:clrMapOvr>
  <p:transition spd="med">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02102934"/>
      </p:ext>
    </p:extLst>
  </p:cSld>
  <p:clrMapOvr>
    <a:masterClrMapping/>
  </p:clrMapOvr>
  <p:transition spd="med">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394282429"/>
      </p:ext>
    </p:extLst>
  </p:cSld>
  <p:clrMapOvr>
    <a:masterClrMapping/>
  </p:clrMapOvr>
  <p:transition spd="med">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92913" y="449263"/>
            <a:ext cx="2024062" cy="5846762"/>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719138" y="449263"/>
            <a:ext cx="5921375" cy="5846762"/>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61878843"/>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032049222"/>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719138" y="1438275"/>
            <a:ext cx="3971925"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43463" y="1438275"/>
            <a:ext cx="3973512"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76393515"/>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05607630"/>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110821352"/>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391653"/>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522097742"/>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178413338"/>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8354A0-7F06-4A4F-9ABB-D3A9403CC4DE}"/>
              </a:ext>
            </a:extLst>
          </p:cNvPr>
          <p:cNvSpPr>
            <a:spLocks noGrp="1" noChangeArrowheads="1"/>
          </p:cNvSpPr>
          <p:nvPr>
            <p:ph type="title"/>
          </p:nvPr>
        </p:nvSpPr>
        <p:spPr bwMode="auto">
          <a:xfrm>
            <a:off x="1079500" y="449263"/>
            <a:ext cx="7377113" cy="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zh-TW" altLang="en-US"/>
              <a:t>按一下以編輯母片標題樣式</a:t>
            </a:r>
          </a:p>
        </p:txBody>
      </p:sp>
      <p:sp>
        <p:nvSpPr>
          <p:cNvPr id="1027" name="Rectangle 3">
            <a:extLst>
              <a:ext uri="{FF2B5EF4-FFF2-40B4-BE49-F238E27FC236}">
                <a16:creationId xmlns:a16="http://schemas.microsoft.com/office/drawing/2014/main" id="{B0EDFF25-8AC5-D546-8CF7-2733CEEBD317}"/>
              </a:ext>
            </a:extLst>
          </p:cNvPr>
          <p:cNvSpPr>
            <a:spLocks noGrp="1" noChangeArrowheads="1"/>
          </p:cNvSpPr>
          <p:nvPr>
            <p:ph type="body" idx="1"/>
          </p:nvPr>
        </p:nvSpPr>
        <p:spPr bwMode="auto">
          <a:xfrm>
            <a:off x="719138" y="1438275"/>
            <a:ext cx="8097837"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zh-TW" altLang="en-US"/>
              <a:t>按一下以編輯母片本文樣式</a:t>
            </a:r>
          </a:p>
          <a:p>
            <a:pPr lvl="1"/>
            <a:r>
              <a:rPr lang="zh-TW" altLang="en-US"/>
              <a:t>第二階層</a:t>
            </a:r>
          </a:p>
          <a:p>
            <a:pPr lvl="2"/>
            <a:r>
              <a:rPr lang="zh-TW" altLang="en-US"/>
              <a:t>第三階層</a:t>
            </a:r>
          </a:p>
          <a:p>
            <a:pPr lvl="3"/>
            <a:r>
              <a:rPr lang="zh-TW" altLang="en-US"/>
              <a:t>第四階層</a:t>
            </a:r>
          </a:p>
          <a:p>
            <a:pPr lvl="4"/>
            <a:r>
              <a:rPr lang="zh-TW" altLang="en-US"/>
              <a:t>第五階層</a:t>
            </a:r>
          </a:p>
        </p:txBody>
      </p:sp>
      <p:pic>
        <p:nvPicPr>
          <p:cNvPr id="1028" name="Picture 4" descr="資訊科技_bg2">
            <a:extLst>
              <a:ext uri="{FF2B5EF4-FFF2-40B4-BE49-F238E27FC236}">
                <a16:creationId xmlns:a16="http://schemas.microsoft.com/office/drawing/2014/main" id="{BA59C664-C400-A24C-B820-7ACD3FEB4B4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3038" y="1349375"/>
            <a:ext cx="665162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5">
            <a:extLst>
              <a:ext uri="{FF2B5EF4-FFF2-40B4-BE49-F238E27FC236}">
                <a16:creationId xmlns:a16="http://schemas.microsoft.com/office/drawing/2014/main" id="{64C335A3-4887-A347-B59A-D50984A09065}"/>
              </a:ext>
            </a:extLst>
          </p:cNvPr>
          <p:cNvSpPr txBox="1">
            <a:spLocks noChangeArrowheads="1"/>
          </p:cNvSpPr>
          <p:nvPr/>
        </p:nvSpPr>
        <p:spPr bwMode="auto">
          <a:xfrm>
            <a:off x="250825" y="0"/>
            <a:ext cx="44688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rIns="0"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defTabSz="914400"/>
            <a:r>
              <a:rPr kumimoji="1" lang="zh-TW" altLang="en-US" sz="1600">
                <a:latin typeface="Arial" panose="020B0604020202020204" pitchFamily="34" charset="0"/>
                <a:ea typeface="新細明體" panose="02020500000000000000" pitchFamily="18" charset="-120"/>
              </a:rPr>
              <a:t>系統分析與設計</a:t>
            </a:r>
            <a:r>
              <a:rPr kumimoji="1" lang="zh-TW" altLang="en-US" sz="1200">
                <a:latin typeface="Arial" panose="020B0604020202020204" pitchFamily="34" charset="0"/>
                <a:ea typeface="新細明體" panose="02020500000000000000" pitchFamily="18" charset="-120"/>
              </a:rPr>
              <a:t>理論與實務應用(七版)   吳仁和、林信惠 著</a:t>
            </a:r>
          </a:p>
        </p:txBody>
      </p:sp>
      <p:sp>
        <p:nvSpPr>
          <p:cNvPr id="1030" name="Text Box 4">
            <a:extLst>
              <a:ext uri="{FF2B5EF4-FFF2-40B4-BE49-F238E27FC236}">
                <a16:creationId xmlns:a16="http://schemas.microsoft.com/office/drawing/2014/main" id="{E3ACE3C8-8F8D-EC41-9E67-04BECBA2207B}"/>
              </a:ext>
            </a:extLst>
          </p:cNvPr>
          <p:cNvSpPr txBox="1">
            <a:spLocks noChangeArrowheads="1"/>
          </p:cNvSpPr>
          <p:nvPr/>
        </p:nvSpPr>
        <p:spPr bwMode="auto">
          <a:xfrm>
            <a:off x="6011863" y="0"/>
            <a:ext cx="2879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algn="r" defTabSz="914400"/>
            <a:r>
              <a:rPr kumimoji="1" lang="en-US" altLang="zh-TW" sz="1400">
                <a:latin typeface="Times New Roman" panose="02020603050405020304" pitchFamily="18" charset="0"/>
                <a:ea typeface="華康特粗明體" pitchFamily="49" charset="-120"/>
              </a:rPr>
              <a:t>ISBN 978-986-457-029-4</a:t>
            </a:r>
          </a:p>
        </p:txBody>
      </p:sp>
    </p:spTree>
  </p:cSld>
  <p:clrMap bg1="dk2" tx1="lt1" bg2="dk1" tx2="lt2" accent1="accent1" accent2="accent2" accent3="accent3" accent4="accent4" accent5="accent5" accent6="accent6" hlink="hlink" folHlink="folHlink"/>
  <p:sldLayoutIdLst>
    <p:sldLayoutId id="2147483901"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Lst>
  <p:transition spd="med">
    <p:random/>
  </p:transition>
  <p:txStyles>
    <p:titleStyle>
      <a:lvl1pPr algn="ctr" rtl="0" eaLnBrk="0" fontAlgn="base" hangingPunct="0">
        <a:spcBef>
          <a:spcPct val="0"/>
        </a:spcBef>
        <a:spcAft>
          <a:spcPct val="0"/>
        </a:spcAft>
        <a:defRPr kumimoji="1" sz="3200">
          <a:solidFill>
            <a:srgbClr val="0E3384"/>
          </a:solidFill>
          <a:latin typeface="+mj-lt"/>
          <a:ea typeface="+mj-ea"/>
          <a:cs typeface="+mj-cs"/>
        </a:defRPr>
      </a:lvl1pPr>
      <a:lvl2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2pPr>
      <a:lvl3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3pPr>
      <a:lvl4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4pPr>
      <a:lvl5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5pPr>
      <a:lvl6pPr marL="457200" algn="ctr" rtl="0" fontAlgn="base" hangingPunct="0">
        <a:spcBef>
          <a:spcPct val="0"/>
        </a:spcBef>
        <a:spcAft>
          <a:spcPct val="0"/>
        </a:spcAft>
        <a:defRPr kumimoji="1" sz="3200">
          <a:solidFill>
            <a:srgbClr val="0E3384"/>
          </a:solidFill>
          <a:latin typeface="Times New Roman" pitchFamily="18" charset="0"/>
          <a:ea typeface="華康特粗明體" pitchFamily="49" charset="-120"/>
        </a:defRPr>
      </a:lvl6pPr>
      <a:lvl7pPr marL="914400" algn="ctr" rtl="0" fontAlgn="base" hangingPunct="0">
        <a:spcBef>
          <a:spcPct val="0"/>
        </a:spcBef>
        <a:spcAft>
          <a:spcPct val="0"/>
        </a:spcAft>
        <a:defRPr kumimoji="1" sz="3200">
          <a:solidFill>
            <a:srgbClr val="0E3384"/>
          </a:solidFill>
          <a:latin typeface="Times New Roman" pitchFamily="18" charset="0"/>
          <a:ea typeface="華康特粗明體" pitchFamily="49" charset="-120"/>
        </a:defRPr>
      </a:lvl7pPr>
      <a:lvl8pPr marL="1371600" algn="ctr" rtl="0" fontAlgn="base" hangingPunct="0">
        <a:spcBef>
          <a:spcPct val="0"/>
        </a:spcBef>
        <a:spcAft>
          <a:spcPct val="0"/>
        </a:spcAft>
        <a:defRPr kumimoji="1" sz="3200">
          <a:solidFill>
            <a:srgbClr val="0E3384"/>
          </a:solidFill>
          <a:latin typeface="Times New Roman" pitchFamily="18" charset="0"/>
          <a:ea typeface="華康特粗明體" pitchFamily="49" charset="-120"/>
        </a:defRPr>
      </a:lvl8pPr>
      <a:lvl9pPr marL="1828800" algn="ctr" rtl="0" fontAlgn="base" hangingPunct="0">
        <a:spcBef>
          <a:spcPct val="0"/>
        </a:spcBef>
        <a:spcAft>
          <a:spcPct val="0"/>
        </a:spcAft>
        <a:defRPr kumimoji="1" sz="3200">
          <a:solidFill>
            <a:srgbClr val="0E3384"/>
          </a:solidFill>
          <a:latin typeface="Times New Roman" pitchFamily="18" charset="0"/>
          <a:ea typeface="華康特粗明體" pitchFamily="49" charset="-120"/>
        </a:defRPr>
      </a:lvl9pPr>
    </p:titleStyle>
    <p:bodyStyle>
      <a:lvl1pPr marL="342900" indent="-342900" algn="just" rtl="0" eaLnBrk="0" fontAlgn="base" hangingPunct="0">
        <a:lnSpc>
          <a:spcPct val="120000"/>
        </a:lnSpc>
        <a:spcBef>
          <a:spcPct val="20000"/>
        </a:spcBef>
        <a:spcAft>
          <a:spcPct val="0"/>
        </a:spcAft>
        <a:buFont typeface="Wingdings" pitchFamily="2" charset="2"/>
        <a:buChar char="q"/>
        <a:defRPr kumimoji="1" sz="2200">
          <a:solidFill>
            <a:schemeClr val="bg2"/>
          </a:solidFill>
          <a:latin typeface="+mn-lt"/>
          <a:ea typeface="+mn-ea"/>
          <a:cs typeface="+mn-cs"/>
        </a:defRPr>
      </a:lvl1pPr>
      <a:lvl2pPr marL="742950" indent="-285750" algn="just" rtl="0" eaLnBrk="0" fontAlgn="base" hangingPunct="0">
        <a:lnSpc>
          <a:spcPct val="120000"/>
        </a:lnSpc>
        <a:spcBef>
          <a:spcPct val="20000"/>
        </a:spcBef>
        <a:spcAft>
          <a:spcPct val="0"/>
        </a:spcAft>
        <a:buFont typeface="Wingdings" pitchFamily="2" charset="2"/>
        <a:buChar char="l"/>
        <a:defRPr kumimoji="1" sz="2200">
          <a:solidFill>
            <a:schemeClr val="bg2"/>
          </a:solidFill>
          <a:latin typeface="+mn-lt"/>
          <a:ea typeface="+mn-ea"/>
        </a:defRPr>
      </a:lvl2pPr>
      <a:lvl3pPr marL="11430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3pPr>
      <a:lvl4pPr marL="1600200" indent="-228600" algn="just" rtl="0" eaLnBrk="0" fontAlgn="base" hangingPunct="0">
        <a:lnSpc>
          <a:spcPct val="120000"/>
        </a:lnSpc>
        <a:spcBef>
          <a:spcPct val="20000"/>
        </a:spcBef>
        <a:spcAft>
          <a:spcPct val="0"/>
        </a:spcAft>
        <a:buFont typeface="Wingdings" pitchFamily="2" charset="2"/>
        <a:buChar char="§"/>
        <a:defRPr kumimoji="1" sz="2200">
          <a:solidFill>
            <a:schemeClr val="bg2"/>
          </a:solidFill>
          <a:latin typeface="+mn-lt"/>
          <a:ea typeface="+mn-ea"/>
        </a:defRPr>
      </a:lvl4pPr>
      <a:lvl5pPr marL="20574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5pPr>
      <a:lvl6pPr marL="2514600" indent="-228600" algn="just" rtl="0" fontAlgn="base" hangingPunct="0">
        <a:lnSpc>
          <a:spcPct val="120000"/>
        </a:lnSpc>
        <a:spcBef>
          <a:spcPct val="20000"/>
        </a:spcBef>
        <a:spcAft>
          <a:spcPct val="0"/>
        </a:spcAft>
        <a:buChar char="•"/>
        <a:defRPr kumimoji="1" sz="2200">
          <a:solidFill>
            <a:schemeClr val="bg2"/>
          </a:solidFill>
          <a:latin typeface="+mn-lt"/>
          <a:ea typeface="+mn-ea"/>
        </a:defRPr>
      </a:lvl6pPr>
      <a:lvl7pPr marL="2971800" indent="-228600" algn="just" rtl="0" fontAlgn="base" hangingPunct="0">
        <a:lnSpc>
          <a:spcPct val="120000"/>
        </a:lnSpc>
        <a:spcBef>
          <a:spcPct val="20000"/>
        </a:spcBef>
        <a:spcAft>
          <a:spcPct val="0"/>
        </a:spcAft>
        <a:buChar char="•"/>
        <a:defRPr kumimoji="1" sz="2200">
          <a:solidFill>
            <a:schemeClr val="bg2"/>
          </a:solidFill>
          <a:latin typeface="+mn-lt"/>
          <a:ea typeface="+mn-ea"/>
        </a:defRPr>
      </a:lvl7pPr>
      <a:lvl8pPr marL="3429000" indent="-228600" algn="just" rtl="0" fontAlgn="base" hangingPunct="0">
        <a:lnSpc>
          <a:spcPct val="120000"/>
        </a:lnSpc>
        <a:spcBef>
          <a:spcPct val="20000"/>
        </a:spcBef>
        <a:spcAft>
          <a:spcPct val="0"/>
        </a:spcAft>
        <a:buChar char="•"/>
        <a:defRPr kumimoji="1" sz="2200">
          <a:solidFill>
            <a:schemeClr val="bg2"/>
          </a:solidFill>
          <a:latin typeface="+mn-lt"/>
          <a:ea typeface="+mn-ea"/>
        </a:defRPr>
      </a:lvl8pPr>
      <a:lvl9pPr marL="3886200" indent="-228600" algn="just" rtl="0" fontAlgn="base" hangingPunct="0">
        <a:lnSpc>
          <a:spcPct val="120000"/>
        </a:lnSpc>
        <a:spcBef>
          <a:spcPct val="20000"/>
        </a:spcBef>
        <a:spcAft>
          <a:spcPct val="0"/>
        </a:spcAft>
        <a:buChar char="•"/>
        <a:defRPr kumimoji="1" sz="2200">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C13701E-3ED5-944A-8ED0-9F42A425333C}"/>
              </a:ext>
            </a:extLst>
          </p:cNvPr>
          <p:cNvSpPr>
            <a:spLocks noGrp="1" noChangeArrowheads="1"/>
          </p:cNvSpPr>
          <p:nvPr>
            <p:ph type="title"/>
          </p:nvPr>
        </p:nvSpPr>
        <p:spPr bwMode="auto">
          <a:xfrm>
            <a:off x="1079500" y="449263"/>
            <a:ext cx="737711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zh-TW" altLang="en-US"/>
              <a:t>按一下以編輯母片標題樣式</a:t>
            </a:r>
          </a:p>
        </p:txBody>
      </p:sp>
      <p:sp>
        <p:nvSpPr>
          <p:cNvPr id="2051" name="Rectangle 3">
            <a:extLst>
              <a:ext uri="{FF2B5EF4-FFF2-40B4-BE49-F238E27FC236}">
                <a16:creationId xmlns:a16="http://schemas.microsoft.com/office/drawing/2014/main" id="{50A77D13-E841-5241-B39E-4B9C7E41414C}"/>
              </a:ext>
            </a:extLst>
          </p:cNvPr>
          <p:cNvSpPr>
            <a:spLocks noGrp="1" noChangeArrowheads="1"/>
          </p:cNvSpPr>
          <p:nvPr>
            <p:ph type="body" idx="1"/>
          </p:nvPr>
        </p:nvSpPr>
        <p:spPr bwMode="auto">
          <a:xfrm>
            <a:off x="719138" y="1438275"/>
            <a:ext cx="8097837"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zh-TW" altLang="en-US"/>
              <a:t>按一下以編輯母片本文樣式</a:t>
            </a:r>
          </a:p>
          <a:p>
            <a:pPr lvl="1"/>
            <a:r>
              <a:rPr lang="zh-TW" altLang="en-US"/>
              <a:t>第二階層</a:t>
            </a:r>
          </a:p>
          <a:p>
            <a:pPr lvl="2"/>
            <a:r>
              <a:rPr lang="zh-TW" altLang="en-US"/>
              <a:t>第三階層</a:t>
            </a:r>
          </a:p>
          <a:p>
            <a:pPr lvl="3"/>
            <a:r>
              <a:rPr lang="zh-TW" altLang="en-US"/>
              <a:t>第四階層</a:t>
            </a:r>
          </a:p>
          <a:p>
            <a:pPr lvl="4"/>
            <a:r>
              <a:rPr lang="zh-TW" altLang="en-US"/>
              <a:t>第五階層</a:t>
            </a:r>
          </a:p>
        </p:txBody>
      </p:sp>
      <p:pic>
        <p:nvPicPr>
          <p:cNvPr id="2052" name="Picture 6" descr="資訊科技_bg2">
            <a:extLst>
              <a:ext uri="{FF2B5EF4-FFF2-40B4-BE49-F238E27FC236}">
                <a16:creationId xmlns:a16="http://schemas.microsoft.com/office/drawing/2014/main" id="{52E075DD-DDF8-5F42-8733-6991572D062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3038" y="1349375"/>
            <a:ext cx="665162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 Box 4">
            <a:extLst>
              <a:ext uri="{FF2B5EF4-FFF2-40B4-BE49-F238E27FC236}">
                <a16:creationId xmlns:a16="http://schemas.microsoft.com/office/drawing/2014/main" id="{C8CA4E3A-8238-2542-9A98-63FC012B5B99}"/>
              </a:ext>
            </a:extLst>
          </p:cNvPr>
          <p:cNvSpPr txBox="1">
            <a:spLocks noChangeArrowheads="1"/>
          </p:cNvSpPr>
          <p:nvPr/>
        </p:nvSpPr>
        <p:spPr bwMode="auto">
          <a:xfrm>
            <a:off x="6011863" y="0"/>
            <a:ext cx="2879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algn="r" defTabSz="914400"/>
            <a:r>
              <a:rPr kumimoji="1" lang="en-US" altLang="zh-TW" sz="1400">
                <a:latin typeface="Times New Roman" panose="02020603050405020304" pitchFamily="18" charset="0"/>
                <a:ea typeface="華康特粗明體" pitchFamily="49" charset="-120"/>
              </a:rPr>
              <a:t>ISBN 978-986-457-029-4</a:t>
            </a:r>
          </a:p>
        </p:txBody>
      </p:sp>
      <p:sp>
        <p:nvSpPr>
          <p:cNvPr id="2054" name="Text Box 5">
            <a:extLst>
              <a:ext uri="{FF2B5EF4-FFF2-40B4-BE49-F238E27FC236}">
                <a16:creationId xmlns:a16="http://schemas.microsoft.com/office/drawing/2014/main" id="{9BAB1908-0F34-444C-8E0F-273910FD028B}"/>
              </a:ext>
            </a:extLst>
          </p:cNvPr>
          <p:cNvSpPr txBox="1">
            <a:spLocks noChangeArrowheads="1"/>
          </p:cNvSpPr>
          <p:nvPr/>
        </p:nvSpPr>
        <p:spPr bwMode="auto">
          <a:xfrm>
            <a:off x="250825" y="0"/>
            <a:ext cx="44688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rIns="0" anchor="ctr"/>
          <a:lstStyle>
            <a:lvl1pPr>
              <a:defRPr>
                <a:solidFill>
                  <a:schemeClr val="tx1"/>
                </a:solidFill>
                <a:latin typeface="Thonburi" pitchFamily="2" charset="-34"/>
                <a:ea typeface="微軟正黑體" panose="020B0604030504040204" pitchFamily="34" charset="-120"/>
              </a:defRPr>
            </a:lvl1pPr>
            <a:lvl2pPr marL="742950" indent="-285750">
              <a:defRPr>
                <a:solidFill>
                  <a:schemeClr val="tx1"/>
                </a:solidFill>
                <a:latin typeface="Thonburi" pitchFamily="2" charset="-34"/>
                <a:ea typeface="微軟正黑體" panose="020B0604030504040204" pitchFamily="34" charset="-120"/>
              </a:defRPr>
            </a:lvl2pPr>
            <a:lvl3pPr marL="1143000" indent="-228600">
              <a:defRPr>
                <a:solidFill>
                  <a:schemeClr val="tx1"/>
                </a:solidFill>
                <a:latin typeface="Thonburi" pitchFamily="2" charset="-34"/>
                <a:ea typeface="微軟正黑體" panose="020B0604030504040204" pitchFamily="34" charset="-120"/>
              </a:defRPr>
            </a:lvl3pPr>
            <a:lvl4pPr marL="1600200" indent="-228600">
              <a:defRPr>
                <a:solidFill>
                  <a:schemeClr val="tx1"/>
                </a:solidFill>
                <a:latin typeface="Thonburi" pitchFamily="2" charset="-34"/>
                <a:ea typeface="微軟正黑體" panose="020B0604030504040204" pitchFamily="34" charset="-120"/>
              </a:defRPr>
            </a:lvl4pPr>
            <a:lvl5pPr marL="2057400" indent="-228600">
              <a:defRPr>
                <a:solidFill>
                  <a:schemeClr val="tx1"/>
                </a:solidFill>
                <a:latin typeface="Thonburi" pitchFamily="2" charset="-34"/>
                <a:ea typeface="微軟正黑體" panose="020B0604030504040204" pitchFamily="34" charset="-120"/>
              </a:defRPr>
            </a:lvl5pPr>
            <a:lvl6pPr marL="25146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6pPr>
            <a:lvl7pPr marL="29718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7pPr>
            <a:lvl8pPr marL="34290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8pPr>
            <a:lvl9pPr marL="3886200" indent="-228600" eaLnBrk="0" fontAlgn="base" hangingPunct="0">
              <a:spcBef>
                <a:spcPct val="0"/>
              </a:spcBef>
              <a:spcAft>
                <a:spcPct val="0"/>
              </a:spcAft>
              <a:defRPr>
                <a:solidFill>
                  <a:schemeClr val="tx1"/>
                </a:solidFill>
                <a:latin typeface="Thonburi" pitchFamily="2" charset="-34"/>
                <a:ea typeface="微軟正黑體" panose="020B0604030504040204" pitchFamily="34" charset="-120"/>
              </a:defRPr>
            </a:lvl9pPr>
          </a:lstStyle>
          <a:p>
            <a:pPr defTabSz="914400"/>
            <a:r>
              <a:rPr kumimoji="1" lang="zh-TW" altLang="en-US" sz="1600">
                <a:latin typeface="Arial" panose="020B0604020202020204" pitchFamily="34" charset="0"/>
                <a:ea typeface="新細明體" panose="02020500000000000000" pitchFamily="18" charset="-120"/>
              </a:rPr>
              <a:t>系統分析與設計</a:t>
            </a:r>
            <a:r>
              <a:rPr kumimoji="1" lang="zh-TW" altLang="en-US" sz="1200">
                <a:latin typeface="Arial" panose="020B0604020202020204" pitchFamily="34" charset="0"/>
                <a:ea typeface="新細明體" panose="02020500000000000000" pitchFamily="18" charset="-120"/>
              </a:rPr>
              <a:t>理論與實務應用(七版)   吳仁和、林信惠 著</a:t>
            </a:r>
          </a:p>
        </p:txBody>
      </p:sp>
    </p:spTree>
  </p:cSld>
  <p:clrMap bg1="dk2" tx1="lt1" bg2="dk1"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ransition spd="med">
    <p:random/>
  </p:transition>
  <p:hf hdr="0" ftr="0"/>
  <p:txStyles>
    <p:titleStyle>
      <a:lvl1pPr algn="ctr" rtl="0" eaLnBrk="0" fontAlgn="base" hangingPunct="0">
        <a:spcBef>
          <a:spcPct val="0"/>
        </a:spcBef>
        <a:spcAft>
          <a:spcPct val="0"/>
        </a:spcAft>
        <a:defRPr kumimoji="1" sz="3200">
          <a:solidFill>
            <a:srgbClr val="0E3384"/>
          </a:solidFill>
          <a:latin typeface="+mj-lt"/>
          <a:ea typeface="+mj-ea"/>
          <a:cs typeface="+mj-cs"/>
        </a:defRPr>
      </a:lvl1pPr>
      <a:lvl2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2pPr>
      <a:lvl3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3pPr>
      <a:lvl4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4pPr>
      <a:lvl5pPr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5pPr>
      <a:lvl6pPr marL="457200"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6pPr>
      <a:lvl7pPr marL="914400"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7pPr>
      <a:lvl8pPr marL="1371600"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8pPr>
      <a:lvl9pPr marL="1828800" algn="ctr" rtl="0" eaLnBrk="0" fontAlgn="base" hangingPunct="0">
        <a:spcBef>
          <a:spcPct val="0"/>
        </a:spcBef>
        <a:spcAft>
          <a:spcPct val="0"/>
        </a:spcAft>
        <a:defRPr kumimoji="1" sz="3200">
          <a:solidFill>
            <a:srgbClr val="0E3384"/>
          </a:solidFill>
          <a:latin typeface="Times New Roman" pitchFamily="18" charset="0"/>
          <a:ea typeface="華康特粗明體" pitchFamily="49" charset="-120"/>
        </a:defRPr>
      </a:lvl9pPr>
    </p:titleStyle>
    <p:bodyStyle>
      <a:lvl1pPr marL="342900" indent="-342900" algn="just" rtl="0" eaLnBrk="0" fontAlgn="base" hangingPunct="0">
        <a:lnSpc>
          <a:spcPct val="120000"/>
        </a:lnSpc>
        <a:spcBef>
          <a:spcPct val="20000"/>
        </a:spcBef>
        <a:spcAft>
          <a:spcPct val="0"/>
        </a:spcAft>
        <a:buFont typeface="Wingdings" pitchFamily="2" charset="2"/>
        <a:buChar char="q"/>
        <a:defRPr kumimoji="1" sz="2200">
          <a:solidFill>
            <a:schemeClr val="bg2"/>
          </a:solidFill>
          <a:latin typeface="+mn-lt"/>
          <a:ea typeface="+mn-ea"/>
          <a:cs typeface="+mn-cs"/>
        </a:defRPr>
      </a:lvl1pPr>
      <a:lvl2pPr marL="742950" indent="-285750" algn="just" rtl="0" eaLnBrk="0" fontAlgn="base" hangingPunct="0">
        <a:lnSpc>
          <a:spcPct val="120000"/>
        </a:lnSpc>
        <a:spcBef>
          <a:spcPct val="20000"/>
        </a:spcBef>
        <a:spcAft>
          <a:spcPct val="0"/>
        </a:spcAft>
        <a:buFont typeface="Wingdings" pitchFamily="2" charset="2"/>
        <a:buChar char="l"/>
        <a:defRPr kumimoji="1" sz="2200">
          <a:solidFill>
            <a:schemeClr val="bg2"/>
          </a:solidFill>
          <a:latin typeface="+mn-lt"/>
          <a:ea typeface="+mn-ea"/>
        </a:defRPr>
      </a:lvl2pPr>
      <a:lvl3pPr marL="11430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3pPr>
      <a:lvl4pPr marL="1600200" indent="-228600" algn="just" rtl="0" eaLnBrk="0" fontAlgn="base" hangingPunct="0">
        <a:lnSpc>
          <a:spcPct val="120000"/>
        </a:lnSpc>
        <a:spcBef>
          <a:spcPct val="20000"/>
        </a:spcBef>
        <a:spcAft>
          <a:spcPct val="0"/>
        </a:spcAft>
        <a:buFont typeface="Wingdings" pitchFamily="2" charset="2"/>
        <a:buChar char="§"/>
        <a:defRPr kumimoji="1" sz="2200">
          <a:solidFill>
            <a:schemeClr val="bg2"/>
          </a:solidFill>
          <a:latin typeface="+mn-lt"/>
          <a:ea typeface="+mn-ea"/>
        </a:defRPr>
      </a:lvl4pPr>
      <a:lvl5pPr marL="20574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5pPr>
      <a:lvl6pPr marL="25146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6pPr>
      <a:lvl7pPr marL="29718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7pPr>
      <a:lvl8pPr marL="34290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8pPr>
      <a:lvl9pPr marL="3886200" indent="-228600" algn="just" rtl="0" eaLnBrk="0" fontAlgn="base" hangingPunct="0">
        <a:lnSpc>
          <a:spcPct val="120000"/>
        </a:lnSpc>
        <a:spcBef>
          <a:spcPct val="20000"/>
        </a:spcBef>
        <a:spcAft>
          <a:spcPct val="0"/>
        </a:spcAft>
        <a:buChar char="•"/>
        <a:defRPr kumimoji="1" sz="2200">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media.usc.edu.tw/media/568" TargetMode="External"/><Relationship Id="rId2" Type="http://schemas.openxmlformats.org/officeDocument/2006/relationships/hyperlink" Target="http://media.usc.edu.tw/media/56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a:extLst>
              <a:ext uri="{FF2B5EF4-FFF2-40B4-BE49-F238E27FC236}">
                <a16:creationId xmlns:a16="http://schemas.microsoft.com/office/drawing/2014/main" id="{2CF9F897-8657-4646-A8CC-157072F5CB61}"/>
              </a:ext>
            </a:extLst>
          </p:cNvPr>
          <p:cNvSpPr>
            <a:spLocks noGrp="1" noChangeArrowheads="1"/>
          </p:cNvSpPr>
          <p:nvPr>
            <p:ph type="subTitle" idx="4294967295"/>
          </p:nvPr>
        </p:nvSpPr>
        <p:spPr>
          <a:xfrm>
            <a:off x="1371600" y="3886200"/>
            <a:ext cx="640080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lgn="ctr" eaLnBrk="1">
              <a:lnSpc>
                <a:spcPct val="100000"/>
              </a:lnSpc>
              <a:spcBef>
                <a:spcPct val="0"/>
              </a:spcBef>
              <a:buFont typeface="Wingdings" pitchFamily="2" charset="2"/>
              <a:buNone/>
            </a:pPr>
            <a:r>
              <a:rPr lang="en-US" altLang="zh-TW" dirty="0"/>
              <a:t>2021/06/07</a:t>
            </a:r>
          </a:p>
          <a:p>
            <a:pPr marL="0" indent="0" algn="ctr" eaLnBrk="1">
              <a:lnSpc>
                <a:spcPct val="100000"/>
              </a:lnSpc>
              <a:spcBef>
                <a:spcPct val="0"/>
              </a:spcBef>
              <a:buFont typeface="Wingdings" pitchFamily="2" charset="2"/>
              <a:buNone/>
            </a:pPr>
            <a:r>
              <a:rPr lang="en-US" altLang="zh-TW" dirty="0" err="1"/>
              <a:t>Chiayu</a:t>
            </a:r>
            <a:r>
              <a:rPr lang="en-US" altLang="zh-TW" dirty="0"/>
              <a:t> Lai</a:t>
            </a:r>
            <a:endParaRPr lang="zh-TW" altLang="en-US" dirty="0"/>
          </a:p>
        </p:txBody>
      </p:sp>
      <p:sp>
        <p:nvSpPr>
          <p:cNvPr id="4099" name="Rectangle 7">
            <a:extLst>
              <a:ext uri="{FF2B5EF4-FFF2-40B4-BE49-F238E27FC236}">
                <a16:creationId xmlns:a16="http://schemas.microsoft.com/office/drawing/2014/main" id="{FFE706A1-47F0-EF44-9C6C-FDB84CD1E763}"/>
              </a:ext>
            </a:extLst>
          </p:cNvPr>
          <p:cNvSpPr>
            <a:spLocks noGrp="1" noChangeArrowheads="1"/>
          </p:cNvSpPr>
          <p:nvPr>
            <p:ph type="ctrTitle"/>
          </p:nvPr>
        </p:nvSpPr>
        <p:spPr/>
        <p:txBody>
          <a:bodyPr/>
          <a:lstStyle/>
          <a:p>
            <a:pPr eaLnBrk="1"/>
            <a:r>
              <a:rPr lang="zh-TW" altLang="en-US"/>
              <a:t>第十三章 物件資料結構塑模</a:t>
            </a:r>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a:extLst>
              <a:ext uri="{FF2B5EF4-FFF2-40B4-BE49-F238E27FC236}">
                <a16:creationId xmlns:a16="http://schemas.microsoft.com/office/drawing/2014/main" id="{3A9CD048-ED80-4C49-A4A1-1CBE33AD7F5E}"/>
              </a:ext>
            </a:extLst>
          </p:cNvPr>
          <p:cNvSpPr>
            <a:spLocks noGrp="1" noChangeArrowheads="1"/>
          </p:cNvSpPr>
          <p:nvPr>
            <p:ph type="body" idx="1"/>
          </p:nvPr>
        </p:nvSpPr>
        <p:spPr/>
        <p:txBody>
          <a:bodyPr/>
          <a:lstStyle/>
          <a:p>
            <a:pPr eaLnBrk="1"/>
            <a:r>
              <a:rPr lang="zh-TW" altLang="en-US" dirty="0"/>
              <a:t>控制類別</a:t>
            </a:r>
            <a:endParaRPr lang="en-US" altLang="zh-TW" dirty="0"/>
          </a:p>
          <a:p>
            <a:pPr lvl="1" eaLnBrk="1"/>
            <a:r>
              <a:rPr lang="zh-TW" altLang="en-US" b="1" dirty="0">
                <a:solidFill>
                  <a:srgbClr val="0070C0"/>
                </a:solidFill>
              </a:rPr>
              <a:t>控制類別負責協調其他類別的工作</a:t>
            </a:r>
            <a:r>
              <a:rPr lang="zh-TW" altLang="en-US" dirty="0"/>
              <a:t>，控制類別大部分是</a:t>
            </a:r>
            <a:r>
              <a:rPr lang="zh-TW" altLang="en-US" b="1" dirty="0"/>
              <a:t>傳送許多訊息</a:t>
            </a:r>
            <a:r>
              <a:rPr lang="zh-TW" altLang="en-US" dirty="0"/>
              <a:t>給其他類別，或是將</a:t>
            </a:r>
            <a:r>
              <a:rPr lang="zh-TW" altLang="en-US" b="1" dirty="0">
                <a:solidFill>
                  <a:srgbClr val="0070C0"/>
                </a:solidFill>
              </a:rPr>
              <a:t>工作指派給其他類別</a:t>
            </a:r>
            <a:r>
              <a:rPr lang="zh-TW" altLang="en-US" dirty="0"/>
              <a:t>。</a:t>
            </a:r>
            <a:endParaRPr lang="en-US" altLang="zh-TW" dirty="0"/>
          </a:p>
          <a:p>
            <a:pPr lvl="1" eaLnBrk="1"/>
            <a:r>
              <a:rPr lang="zh-TW" altLang="en-US" dirty="0"/>
              <a:t>同時也會</a:t>
            </a:r>
            <a:r>
              <a:rPr lang="zh-TW" altLang="en-US" b="1" dirty="0">
                <a:solidFill>
                  <a:srgbClr val="0070C0"/>
                </a:solidFill>
              </a:rPr>
              <a:t>選擇執行的流程</a:t>
            </a:r>
            <a:r>
              <a:rPr lang="zh-TW" altLang="en-US" dirty="0"/>
              <a:t>，當有</a:t>
            </a:r>
            <a:r>
              <a:rPr lang="zh-TW" altLang="en-US" dirty="0">
                <a:solidFill>
                  <a:srgbClr val="0070C0"/>
                </a:solidFill>
              </a:rPr>
              <a:t>錯誤發生時知道該做什麼</a:t>
            </a:r>
            <a:r>
              <a:rPr lang="zh-TW" altLang="en-US" dirty="0"/>
              <a:t>，所以</a:t>
            </a:r>
            <a:r>
              <a:rPr lang="zh-TW" altLang="en-US" b="1" dirty="0">
                <a:solidFill>
                  <a:srgbClr val="0070C0"/>
                </a:solidFill>
              </a:rPr>
              <a:t>控制類別也稱管理類別</a:t>
            </a:r>
            <a:r>
              <a:rPr lang="zh-TW" altLang="en-US" dirty="0"/>
              <a:t>。</a:t>
            </a:r>
            <a:endParaRPr lang="en-US" altLang="zh-TW" dirty="0"/>
          </a:p>
          <a:p>
            <a:pPr lvl="1" eaLnBrk="1"/>
            <a:r>
              <a:rPr lang="zh-TW" altLang="en-US" dirty="0"/>
              <a:t>控制類別屬於</a:t>
            </a:r>
            <a:r>
              <a:rPr lang="zh-TW" altLang="en-US" b="1" dirty="0">
                <a:solidFill>
                  <a:srgbClr val="FF2F92"/>
                </a:solidFill>
              </a:rPr>
              <a:t>暫存類別</a:t>
            </a:r>
            <a:r>
              <a:rPr lang="zh-TW" altLang="en-US" dirty="0"/>
              <a:t>，因為當程式執行完畢後，該類別之物件都將被刪除。</a:t>
            </a:r>
            <a:endParaRPr lang="en-US" altLang="zh-TW" dirty="0"/>
          </a:p>
          <a:p>
            <a:pPr lvl="1" eaLnBrk="1"/>
            <a:r>
              <a:rPr lang="zh-TW" altLang="en-US" dirty="0"/>
              <a:t>一個</a:t>
            </a:r>
            <a:r>
              <a:rPr lang="zh-TW" altLang="en-US" b="1" dirty="0">
                <a:solidFill>
                  <a:srgbClr val="002060"/>
                </a:solidFill>
              </a:rPr>
              <a:t>使用個案</a:t>
            </a:r>
            <a:r>
              <a:rPr lang="zh-TW" altLang="en-US" b="1" dirty="0">
                <a:solidFill>
                  <a:srgbClr val="FF2F92"/>
                </a:solidFill>
              </a:rPr>
              <a:t>至少需搭配一個控制類別</a:t>
            </a:r>
            <a:r>
              <a:rPr lang="zh-TW" altLang="en-US" dirty="0"/>
              <a:t>，藉由</a:t>
            </a:r>
            <a:r>
              <a:rPr lang="zh-TW" altLang="en-US" b="1" dirty="0">
                <a:solidFill>
                  <a:srgbClr val="00B050"/>
                </a:solidFill>
              </a:rPr>
              <a:t>控制類別來控制使用個案中各項事件的發生順序</a:t>
            </a:r>
            <a:r>
              <a:rPr lang="zh-TW" altLang="en-US" dirty="0"/>
              <a:t>。</a:t>
            </a:r>
          </a:p>
        </p:txBody>
      </p:sp>
      <p:sp>
        <p:nvSpPr>
          <p:cNvPr id="13315" name="Rectangle 9">
            <a:extLst>
              <a:ext uri="{FF2B5EF4-FFF2-40B4-BE49-F238E27FC236}">
                <a16:creationId xmlns:a16="http://schemas.microsoft.com/office/drawing/2014/main" id="{836F36A0-1705-AC4C-AEB1-760862486CF6}"/>
              </a:ext>
            </a:extLst>
          </p:cNvPr>
          <p:cNvSpPr>
            <a:spLocks noGrp="1" noChangeArrowheads="1"/>
          </p:cNvSpPr>
          <p:nvPr>
            <p:ph type="title"/>
          </p:nvPr>
        </p:nvSpPr>
        <p:spPr/>
        <p:txBody>
          <a:bodyPr/>
          <a:lstStyle/>
          <a:p>
            <a:pPr eaLnBrk="1"/>
            <a:r>
              <a:rPr lang="en-US" altLang="zh-TW" dirty="0"/>
              <a:t>13.2.1 </a:t>
            </a:r>
            <a:r>
              <a:rPr lang="zh-TW" altLang="en-US" dirty="0"/>
              <a:t>類別圖－類別</a:t>
            </a:r>
            <a:r>
              <a:rPr lang="en-US" altLang="zh-TW" dirty="0"/>
              <a:t>(c.5)</a:t>
            </a:r>
          </a:p>
        </p:txBody>
      </p:sp>
    </p:spTree>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
            <a:extLst>
              <a:ext uri="{FF2B5EF4-FFF2-40B4-BE49-F238E27FC236}">
                <a16:creationId xmlns:a16="http://schemas.microsoft.com/office/drawing/2014/main" id="{6A140D70-B8EB-9C4B-8C5A-6FD271660944}"/>
              </a:ext>
            </a:extLst>
          </p:cNvPr>
          <p:cNvSpPr>
            <a:spLocks noGrp="1" noChangeArrowheads="1"/>
          </p:cNvSpPr>
          <p:nvPr>
            <p:ph type="body" sz="half" idx="1"/>
          </p:nvPr>
        </p:nvSpPr>
        <p:spPr/>
        <p:txBody>
          <a:bodyPr/>
          <a:lstStyle/>
          <a:p>
            <a:pPr eaLnBrk="1"/>
            <a:r>
              <a:rPr lang="zh-TW" altLang="en-US" sz="2000" b="1" dirty="0">
                <a:solidFill>
                  <a:srgbClr val="FF2F92"/>
                </a:solidFill>
              </a:rPr>
              <a:t>屬性與操作</a:t>
            </a:r>
          </a:p>
          <a:p>
            <a:pPr lvl="1" eaLnBrk="1"/>
            <a:r>
              <a:rPr lang="zh-TW" altLang="en-US" sz="2000" dirty="0"/>
              <a:t>類別的</a:t>
            </a:r>
            <a:r>
              <a:rPr lang="zh-TW" altLang="en-US" sz="2000" b="1" dirty="0">
                <a:solidFill>
                  <a:srgbClr val="FF2F92"/>
                </a:solidFill>
              </a:rPr>
              <a:t>屬性（或操作）</a:t>
            </a:r>
            <a:r>
              <a:rPr lang="zh-TW" altLang="en-US" sz="2000" dirty="0"/>
              <a:t>可以</a:t>
            </a:r>
            <a:r>
              <a:rPr lang="zh-TW" altLang="en-US" sz="2000" b="1" dirty="0">
                <a:solidFill>
                  <a:srgbClr val="FF2F92"/>
                </a:solidFill>
              </a:rPr>
              <a:t>定義有哪些物件能存取（或使用</a:t>
            </a:r>
            <a:r>
              <a:rPr lang="zh-TW" altLang="en-US" sz="2000" dirty="0"/>
              <a:t>）該</a:t>
            </a:r>
            <a:r>
              <a:rPr lang="zh-TW" altLang="en-US" sz="2000" b="1" dirty="0">
                <a:solidFill>
                  <a:srgbClr val="FF2F92"/>
                </a:solidFill>
              </a:rPr>
              <a:t>屬性（或操作</a:t>
            </a:r>
            <a:r>
              <a:rPr lang="zh-TW" altLang="en-US" sz="2000" dirty="0"/>
              <a:t>），這就是</a:t>
            </a:r>
            <a:r>
              <a:rPr lang="zh-TW" altLang="en-US" sz="2000" b="1" dirty="0">
                <a:solidFill>
                  <a:srgbClr val="FF2F92"/>
                </a:solidFill>
              </a:rPr>
              <a:t>類別屬性（或操作）的可視性 </a:t>
            </a:r>
            <a:r>
              <a:rPr lang="en-US" altLang="zh-TW" sz="2000" b="1" dirty="0">
                <a:solidFill>
                  <a:srgbClr val="FF2F92"/>
                </a:solidFill>
              </a:rPr>
              <a:t>(Visibility)</a:t>
            </a:r>
            <a:r>
              <a:rPr lang="zh-TW" altLang="en-US" sz="2000" dirty="0"/>
              <a:t>。 </a:t>
            </a:r>
          </a:p>
          <a:p>
            <a:pPr eaLnBrk="1"/>
            <a:endParaRPr lang="zh-TW" altLang="en-US" sz="2000" dirty="0"/>
          </a:p>
        </p:txBody>
      </p:sp>
      <p:sp>
        <p:nvSpPr>
          <p:cNvPr id="14339" name="Rectangle 12">
            <a:extLst>
              <a:ext uri="{FF2B5EF4-FFF2-40B4-BE49-F238E27FC236}">
                <a16:creationId xmlns:a16="http://schemas.microsoft.com/office/drawing/2014/main" id="{FFB93C41-C4F9-1A4B-A535-36F2AAA146A2}"/>
              </a:ext>
            </a:extLst>
          </p:cNvPr>
          <p:cNvSpPr>
            <a:spLocks noGrp="1" noChangeArrowheads="1"/>
          </p:cNvSpPr>
          <p:nvPr>
            <p:ph type="title"/>
          </p:nvPr>
        </p:nvSpPr>
        <p:spPr/>
        <p:txBody>
          <a:bodyPr/>
          <a:lstStyle/>
          <a:p>
            <a:pPr eaLnBrk="1"/>
            <a:r>
              <a:rPr lang="en-US" altLang="zh-TW"/>
              <a:t>13.2.1 </a:t>
            </a:r>
            <a:r>
              <a:rPr lang="zh-TW" altLang="en-US"/>
              <a:t>類別圖－類別</a:t>
            </a:r>
            <a:r>
              <a:rPr lang="en-US" altLang="zh-TW"/>
              <a:t>(c.6)</a:t>
            </a:r>
          </a:p>
        </p:txBody>
      </p:sp>
      <p:pic>
        <p:nvPicPr>
          <p:cNvPr id="14340" name="Picture 13" descr="z-vb157d-t13-1">
            <a:extLst>
              <a:ext uri="{FF2B5EF4-FFF2-40B4-BE49-F238E27FC236}">
                <a16:creationId xmlns:a16="http://schemas.microsoft.com/office/drawing/2014/main" id="{2A2C13FB-180A-8B47-B8B5-1316D9D51B1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3331" t="27278" r="3331" b="4654"/>
          <a:stretch>
            <a:fillRect/>
          </a:stretch>
        </p:blipFill>
        <p:spPr>
          <a:xfrm>
            <a:off x="1331913" y="3213100"/>
            <a:ext cx="7488237" cy="2673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a:extLst>
              <a:ext uri="{FF2B5EF4-FFF2-40B4-BE49-F238E27FC236}">
                <a16:creationId xmlns:a16="http://schemas.microsoft.com/office/drawing/2014/main" id="{97A80625-A5AD-584F-BAA6-9818D393B557}"/>
              </a:ext>
            </a:extLst>
          </p:cNvPr>
          <p:cNvSpPr>
            <a:spLocks noGrp="1" noChangeArrowheads="1"/>
          </p:cNvSpPr>
          <p:nvPr>
            <p:ph type="body" sz="half" idx="1"/>
          </p:nvPr>
        </p:nvSpPr>
        <p:spPr/>
        <p:txBody>
          <a:bodyPr/>
          <a:lstStyle/>
          <a:p>
            <a:pPr eaLnBrk="1"/>
            <a:r>
              <a:rPr lang="zh-TW" altLang="en-US" b="1" dirty="0">
                <a:solidFill>
                  <a:srgbClr val="FF2F92"/>
                </a:solidFill>
              </a:rPr>
              <a:t>類別間之關係指的是類別間的連結</a:t>
            </a:r>
            <a:r>
              <a:rPr lang="zh-TW" altLang="en-US" dirty="0"/>
              <a:t>，在物件導向塑模中，</a:t>
            </a:r>
            <a:r>
              <a:rPr lang="zh-TW" altLang="en-US" b="1" dirty="0"/>
              <a:t>類別間</a:t>
            </a:r>
            <a:r>
              <a:rPr lang="zh-TW" altLang="en-US" dirty="0"/>
              <a:t>最重要的關係有</a:t>
            </a:r>
            <a:r>
              <a:rPr lang="zh-TW" altLang="en-US" b="1" dirty="0">
                <a:solidFill>
                  <a:srgbClr val="FF2F92"/>
                </a:solidFill>
              </a:rPr>
              <a:t>相依、一般化、關聯與實現化</a:t>
            </a:r>
            <a:r>
              <a:rPr lang="zh-TW" altLang="en-US" dirty="0"/>
              <a:t>四種關係。</a:t>
            </a:r>
          </a:p>
          <a:p>
            <a:pPr eaLnBrk="1"/>
            <a:endParaRPr lang="zh-TW" altLang="en-US" dirty="0"/>
          </a:p>
        </p:txBody>
      </p:sp>
      <p:pic>
        <p:nvPicPr>
          <p:cNvPr id="15363" name="Picture 12" descr="z-vb157d-t13-2">
            <a:extLst>
              <a:ext uri="{FF2B5EF4-FFF2-40B4-BE49-F238E27FC236}">
                <a16:creationId xmlns:a16="http://schemas.microsoft.com/office/drawing/2014/main" id="{6FEE0AF1-59CD-0D44-BDD0-B10A95CB42B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29843" t="27782" r="3630" b="6964"/>
          <a:stretch>
            <a:fillRect/>
          </a:stretch>
        </p:blipFill>
        <p:spPr>
          <a:xfrm>
            <a:off x="1692275" y="2852738"/>
            <a:ext cx="5976938" cy="2703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13">
            <a:extLst>
              <a:ext uri="{FF2B5EF4-FFF2-40B4-BE49-F238E27FC236}">
                <a16:creationId xmlns:a16="http://schemas.microsoft.com/office/drawing/2014/main" id="{89F44E84-E42B-3B41-950E-B37DF95B1397}"/>
              </a:ext>
            </a:extLst>
          </p:cNvPr>
          <p:cNvSpPr>
            <a:spLocks noGrp="1" noChangeArrowheads="1"/>
          </p:cNvSpPr>
          <p:nvPr>
            <p:ph type="title"/>
          </p:nvPr>
        </p:nvSpPr>
        <p:spPr/>
        <p:txBody>
          <a:bodyPr/>
          <a:lstStyle/>
          <a:p>
            <a:pPr eaLnBrk="1"/>
            <a:r>
              <a:rPr lang="en-US" altLang="zh-TW"/>
              <a:t>13.2.2 </a:t>
            </a:r>
            <a:r>
              <a:rPr lang="zh-TW" altLang="en-US"/>
              <a:t>類別間之關係</a:t>
            </a:r>
          </a:p>
        </p:txBody>
      </p:sp>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a:extLst>
              <a:ext uri="{FF2B5EF4-FFF2-40B4-BE49-F238E27FC236}">
                <a16:creationId xmlns:a16="http://schemas.microsoft.com/office/drawing/2014/main" id="{E20BACAF-E419-2B47-AEE2-01D56C198F3A}"/>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(c.2)</a:t>
            </a:r>
          </a:p>
        </p:txBody>
      </p:sp>
      <p:sp>
        <p:nvSpPr>
          <p:cNvPr id="16387" name="Rectangle 9">
            <a:extLst>
              <a:ext uri="{FF2B5EF4-FFF2-40B4-BE49-F238E27FC236}">
                <a16:creationId xmlns:a16="http://schemas.microsoft.com/office/drawing/2014/main" id="{2F4169F0-709D-8245-87F7-9A6A588F2CD2}"/>
              </a:ext>
            </a:extLst>
          </p:cNvPr>
          <p:cNvSpPr>
            <a:spLocks noGrp="1" noChangeArrowheads="1"/>
          </p:cNvSpPr>
          <p:nvPr>
            <p:ph type="body" idx="1"/>
          </p:nvPr>
        </p:nvSpPr>
        <p:spPr/>
        <p:txBody>
          <a:bodyPr/>
          <a:lstStyle/>
          <a:p>
            <a:pPr eaLnBrk="1"/>
            <a:r>
              <a:rPr lang="zh-TW" altLang="en-US" b="1" dirty="0">
                <a:solidFill>
                  <a:srgbClr val="FF2F92"/>
                </a:solidFill>
              </a:rPr>
              <a:t>相依關係 </a:t>
            </a:r>
            <a:r>
              <a:rPr lang="en-US" altLang="zh-TW" b="1" dirty="0">
                <a:solidFill>
                  <a:srgbClr val="FF2F92"/>
                </a:solidFill>
              </a:rPr>
              <a:t>(Dependency)</a:t>
            </a:r>
            <a:endParaRPr lang="zh-TW" altLang="en-US" b="1" dirty="0">
              <a:solidFill>
                <a:srgbClr val="FF2F92"/>
              </a:solidFill>
            </a:endParaRPr>
          </a:p>
          <a:p>
            <a:pPr lvl="1" eaLnBrk="1"/>
            <a:r>
              <a:rPr lang="zh-TW" altLang="en-US" dirty="0"/>
              <a:t>是一種「</a:t>
            </a:r>
            <a:r>
              <a:rPr lang="zh-TW" altLang="en-US" b="1" dirty="0">
                <a:solidFill>
                  <a:srgbClr val="FF2F92"/>
                </a:solidFill>
              </a:rPr>
              <a:t>使用</a:t>
            </a:r>
            <a:r>
              <a:rPr lang="zh-TW" altLang="en-US" dirty="0"/>
              <a:t>」的關係，表示</a:t>
            </a:r>
            <a:r>
              <a:rPr lang="zh-TW" altLang="en-US" b="1" dirty="0">
                <a:solidFill>
                  <a:srgbClr val="00B050"/>
                </a:solidFill>
              </a:rPr>
              <a:t>一個類別會用到其他類別</a:t>
            </a:r>
            <a:r>
              <a:rPr lang="zh-TW" altLang="en-US" dirty="0"/>
              <a:t>，且被</a:t>
            </a:r>
            <a:r>
              <a:rPr lang="zh-TW" altLang="en-US" b="1" dirty="0">
                <a:solidFill>
                  <a:srgbClr val="FF2F92"/>
                </a:solidFill>
              </a:rPr>
              <a:t>使用之類別的改變可能會影響到使用它的類別，但反之則不必然。</a:t>
            </a:r>
            <a:endParaRPr lang="en-US" altLang="zh-TW" b="1" dirty="0">
              <a:solidFill>
                <a:srgbClr val="FF2F92"/>
              </a:solidFill>
            </a:endParaRPr>
          </a:p>
          <a:p>
            <a:pPr lvl="1" eaLnBrk="1"/>
            <a:r>
              <a:rPr lang="zh-TW" altLang="en-US" dirty="0"/>
              <a:t>相依關係之箭頭是由使用類別指向被使用類別，以虛線箭頭作為表達符號。 </a:t>
            </a:r>
          </a:p>
        </p:txBody>
      </p:sp>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2">
            <a:extLst>
              <a:ext uri="{FF2B5EF4-FFF2-40B4-BE49-F238E27FC236}">
                <a16:creationId xmlns:a16="http://schemas.microsoft.com/office/drawing/2014/main" id="{41C7AAD9-22F7-4641-A991-923B95786D80}"/>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(c.3)</a:t>
            </a:r>
            <a:endParaRPr lang="zh-TW" altLang="en-US"/>
          </a:p>
        </p:txBody>
      </p:sp>
      <p:sp>
        <p:nvSpPr>
          <p:cNvPr id="17411" name="Rectangle 13">
            <a:extLst>
              <a:ext uri="{FF2B5EF4-FFF2-40B4-BE49-F238E27FC236}">
                <a16:creationId xmlns:a16="http://schemas.microsoft.com/office/drawing/2014/main" id="{D01C98C5-0739-F14C-8E20-2C3185FE5D64}"/>
              </a:ext>
            </a:extLst>
          </p:cNvPr>
          <p:cNvSpPr>
            <a:spLocks noGrp="1" noChangeArrowheads="1"/>
          </p:cNvSpPr>
          <p:nvPr>
            <p:ph type="body" sz="half" idx="1"/>
          </p:nvPr>
        </p:nvSpPr>
        <p:spPr/>
        <p:txBody>
          <a:bodyPr/>
          <a:lstStyle/>
          <a:p>
            <a:pPr eaLnBrk="1"/>
            <a:r>
              <a:rPr lang="zh-TW" altLang="zh-TW" sz="2000" dirty="0"/>
              <a:t>圖</a:t>
            </a:r>
            <a:r>
              <a:rPr lang="en-US" altLang="zh-TW" sz="2000" dirty="0"/>
              <a:t>13-2</a:t>
            </a:r>
            <a:r>
              <a:rPr lang="zh-TW" altLang="en-US" sz="2000" dirty="0"/>
              <a:t>表示</a:t>
            </a:r>
            <a:r>
              <a:rPr lang="en-US" altLang="zh-TW" sz="2000" b="1" dirty="0">
                <a:solidFill>
                  <a:srgbClr val="FF2F92"/>
                </a:solidFill>
              </a:rPr>
              <a:t>Window</a:t>
            </a:r>
            <a:r>
              <a:rPr lang="zh-TW" altLang="en-US" sz="2000" b="1" dirty="0">
                <a:solidFill>
                  <a:srgbClr val="FF2F92"/>
                </a:solidFill>
              </a:rPr>
              <a:t>（視窗）類別使用</a:t>
            </a:r>
            <a:r>
              <a:rPr lang="en-US" altLang="zh-TW" sz="2000" b="1" dirty="0">
                <a:solidFill>
                  <a:srgbClr val="FF2F92"/>
                </a:solidFill>
              </a:rPr>
              <a:t>Event</a:t>
            </a:r>
            <a:r>
              <a:rPr lang="zh-TW" altLang="en-US" sz="2000" b="1" dirty="0">
                <a:solidFill>
                  <a:srgbClr val="FF2F92"/>
                </a:solidFill>
              </a:rPr>
              <a:t>（事件）類別</a:t>
            </a:r>
            <a:r>
              <a:rPr lang="zh-TW" altLang="en-US" sz="2000" dirty="0"/>
              <a:t>，兩類別間為</a:t>
            </a:r>
            <a:r>
              <a:rPr lang="zh-TW" altLang="en-US" sz="2000" b="1" dirty="0">
                <a:solidFill>
                  <a:srgbClr val="FF2F92"/>
                </a:solidFill>
              </a:rPr>
              <a:t>相依關係</a:t>
            </a:r>
            <a:r>
              <a:rPr lang="zh-TW" altLang="en-US" sz="2000" dirty="0"/>
              <a:t>，且</a:t>
            </a:r>
            <a:r>
              <a:rPr lang="en-US" altLang="zh-TW" sz="2000" b="1" dirty="0">
                <a:solidFill>
                  <a:srgbClr val="FF2F92"/>
                </a:solidFill>
              </a:rPr>
              <a:t>Event </a:t>
            </a:r>
            <a:r>
              <a:rPr lang="zh-TW" altLang="en-US" sz="2000" b="1" dirty="0">
                <a:solidFill>
                  <a:srgbClr val="FF2F92"/>
                </a:solidFill>
              </a:rPr>
              <a:t>類別的更改會影響</a:t>
            </a:r>
            <a:r>
              <a:rPr lang="en-US" altLang="zh-TW" sz="2000" b="1" dirty="0">
                <a:solidFill>
                  <a:srgbClr val="FF2F92"/>
                </a:solidFill>
              </a:rPr>
              <a:t>Window </a:t>
            </a:r>
            <a:r>
              <a:rPr lang="zh-TW" altLang="en-US" sz="2000" b="1" dirty="0">
                <a:solidFill>
                  <a:srgbClr val="FF2F92"/>
                </a:solidFill>
              </a:rPr>
              <a:t>類別的操作</a:t>
            </a:r>
            <a:r>
              <a:rPr lang="zh-TW" altLang="en-US" sz="2000" dirty="0"/>
              <a:t>，所以相依關係的箭號方向是由</a:t>
            </a:r>
            <a:r>
              <a:rPr lang="en-US" altLang="zh-TW" sz="2000" dirty="0"/>
              <a:t>Window </a:t>
            </a:r>
            <a:r>
              <a:rPr lang="zh-TW" altLang="en-US" sz="2000" dirty="0"/>
              <a:t>類別指向</a:t>
            </a:r>
            <a:r>
              <a:rPr lang="en-US" altLang="zh-TW" sz="2000" dirty="0"/>
              <a:t>Event </a:t>
            </a:r>
            <a:r>
              <a:rPr lang="zh-TW" altLang="en-US" sz="2000" dirty="0"/>
              <a:t>類別，即</a:t>
            </a:r>
            <a:r>
              <a:rPr lang="en-US" altLang="zh-TW" sz="2000" dirty="0"/>
              <a:t>Window </a:t>
            </a:r>
            <a:r>
              <a:rPr lang="zh-TW" altLang="en-US" sz="2000" dirty="0"/>
              <a:t>類別上的操作行為會依照</a:t>
            </a:r>
            <a:r>
              <a:rPr lang="en-US" altLang="zh-TW" sz="2000" dirty="0"/>
              <a:t>Event </a:t>
            </a:r>
            <a:r>
              <a:rPr lang="zh-TW" altLang="en-US" sz="2000" dirty="0"/>
              <a:t>類別不同的行為而改變。</a:t>
            </a:r>
            <a:r>
              <a:rPr lang="zh-TW" altLang="zh-TW" sz="2000" dirty="0"/>
              <a:t>例如</a:t>
            </a:r>
            <a:r>
              <a:rPr lang="zh-TW" altLang="zh-TW" sz="2000" b="1" dirty="0">
                <a:solidFill>
                  <a:srgbClr val="0070C0"/>
                </a:solidFill>
              </a:rPr>
              <a:t>滑鼠在</a:t>
            </a:r>
            <a:r>
              <a:rPr lang="en-US" altLang="zh-TW" sz="2000" b="1" dirty="0">
                <a:solidFill>
                  <a:srgbClr val="0070C0"/>
                </a:solidFill>
              </a:rPr>
              <a:t>Window </a:t>
            </a:r>
            <a:r>
              <a:rPr lang="zh-TW" altLang="zh-TW" sz="2000" b="1" dirty="0">
                <a:solidFill>
                  <a:srgbClr val="0070C0"/>
                </a:solidFill>
              </a:rPr>
              <a:t>類別開啟</a:t>
            </a:r>
            <a:r>
              <a:rPr lang="en-US" altLang="zh-TW" sz="2000" b="1" dirty="0">
                <a:solidFill>
                  <a:srgbClr val="0070C0"/>
                </a:solidFill>
              </a:rPr>
              <a:t> (Open)</a:t>
            </a:r>
            <a:r>
              <a:rPr lang="zh-TW" altLang="zh-TW" sz="2000" b="1" dirty="0">
                <a:solidFill>
                  <a:srgbClr val="0070C0"/>
                </a:solidFill>
              </a:rPr>
              <a:t> 或移動</a:t>
            </a:r>
            <a:r>
              <a:rPr lang="en-US" altLang="zh-TW" sz="2000" b="1" dirty="0">
                <a:solidFill>
                  <a:srgbClr val="0070C0"/>
                </a:solidFill>
              </a:rPr>
              <a:t> (Move) </a:t>
            </a:r>
            <a:r>
              <a:rPr lang="zh-TW" altLang="zh-TW" sz="2000" b="1" dirty="0">
                <a:solidFill>
                  <a:srgbClr val="0070C0"/>
                </a:solidFill>
              </a:rPr>
              <a:t>等按鈕點選事件</a:t>
            </a:r>
            <a:r>
              <a:rPr lang="en-US" altLang="zh-TW" sz="2000" b="1" dirty="0">
                <a:solidFill>
                  <a:srgbClr val="0070C0"/>
                </a:solidFill>
              </a:rPr>
              <a:t> (Event)</a:t>
            </a:r>
            <a:r>
              <a:rPr lang="zh-TW" altLang="zh-TW" sz="2000" dirty="0"/>
              <a:t>，會使此</a:t>
            </a:r>
            <a:r>
              <a:rPr lang="en-US" altLang="zh-TW" sz="2000" dirty="0"/>
              <a:t>Window </a:t>
            </a:r>
            <a:r>
              <a:rPr lang="zh-TW" altLang="zh-TW" sz="2000" dirty="0"/>
              <a:t>類別產生不同的操作行為。</a:t>
            </a:r>
            <a:endParaRPr lang="zh-TW" altLang="en-US" sz="2000" dirty="0"/>
          </a:p>
          <a:p>
            <a:pPr eaLnBrk="1"/>
            <a:endParaRPr lang="zh-TW" altLang="en-US" sz="2000" dirty="0"/>
          </a:p>
        </p:txBody>
      </p:sp>
      <p:pic>
        <p:nvPicPr>
          <p:cNvPr id="17412" name="Picture 17" descr="z-vb157d-f13-2">
            <a:extLst>
              <a:ext uri="{FF2B5EF4-FFF2-40B4-BE49-F238E27FC236}">
                <a16:creationId xmlns:a16="http://schemas.microsoft.com/office/drawing/2014/main" id="{6CE0D2C2-6A82-F646-84E0-738204C3560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r="4051" b="8272"/>
          <a:stretch>
            <a:fillRect/>
          </a:stretch>
        </p:blipFill>
        <p:spPr>
          <a:xfrm>
            <a:off x="2051050" y="3716338"/>
            <a:ext cx="5113338" cy="2592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a:extLst>
              <a:ext uri="{FF2B5EF4-FFF2-40B4-BE49-F238E27FC236}">
                <a16:creationId xmlns:a16="http://schemas.microsoft.com/office/drawing/2014/main" id="{0C7E3B15-E37D-DB4E-AA2A-7F3688129D35}"/>
              </a:ext>
            </a:extLst>
          </p:cNvPr>
          <p:cNvSpPr>
            <a:spLocks noGrp="1" noChangeArrowheads="1"/>
          </p:cNvSpPr>
          <p:nvPr>
            <p:ph type="body" idx="1"/>
          </p:nvPr>
        </p:nvSpPr>
        <p:spPr/>
        <p:txBody>
          <a:bodyPr/>
          <a:lstStyle/>
          <a:p>
            <a:pPr eaLnBrk="1"/>
            <a:r>
              <a:rPr lang="zh-TW" altLang="en-US" b="1" dirty="0">
                <a:solidFill>
                  <a:srgbClr val="0070C0"/>
                </a:solidFill>
              </a:rPr>
              <a:t>一般化關係 </a:t>
            </a:r>
            <a:r>
              <a:rPr lang="en-US" altLang="zh-TW" b="1" dirty="0">
                <a:solidFill>
                  <a:srgbClr val="0070C0"/>
                </a:solidFill>
              </a:rPr>
              <a:t>(Generalization)</a:t>
            </a:r>
            <a:endParaRPr lang="zh-TW" altLang="en-US" b="1" dirty="0">
              <a:solidFill>
                <a:srgbClr val="0070C0"/>
              </a:solidFill>
            </a:endParaRPr>
          </a:p>
          <a:p>
            <a:pPr lvl="1" eaLnBrk="1"/>
            <a:r>
              <a:rPr lang="zh-TW" altLang="en-US" dirty="0"/>
              <a:t>是</a:t>
            </a:r>
            <a:r>
              <a:rPr lang="zh-TW" altLang="en-US" b="1" dirty="0">
                <a:solidFill>
                  <a:srgbClr val="FF2F92"/>
                </a:solidFill>
              </a:rPr>
              <a:t>一般性類別（稱為超類別或父類別）</a:t>
            </a:r>
            <a:r>
              <a:rPr lang="zh-TW" altLang="en-US" dirty="0"/>
              <a:t>與僅具有此一般性類別之某些特定性質的類別（稱為次類別或子類別）間的關係。</a:t>
            </a:r>
            <a:endParaRPr lang="en-US" altLang="zh-TW" dirty="0"/>
          </a:p>
          <a:p>
            <a:pPr lvl="1" eaLnBrk="1"/>
            <a:r>
              <a:rPr lang="zh-TW" altLang="en-US" dirty="0"/>
              <a:t>一般化乃是</a:t>
            </a:r>
            <a:r>
              <a:rPr lang="zh-TW" altLang="en-US" b="1" dirty="0">
                <a:solidFill>
                  <a:srgbClr val="FF2F92"/>
                </a:solidFill>
              </a:rPr>
              <a:t>類別間繼承的特性</a:t>
            </a:r>
            <a:r>
              <a:rPr lang="zh-TW" altLang="en-US" dirty="0"/>
              <a:t>，與之相反的特性為特殊化 </a:t>
            </a:r>
            <a:r>
              <a:rPr lang="en-US" altLang="zh-TW" dirty="0"/>
              <a:t>(Specialization)</a:t>
            </a:r>
            <a:r>
              <a:rPr lang="zh-TW" altLang="en-US" dirty="0"/>
              <a:t>。</a:t>
            </a:r>
            <a:endParaRPr lang="en-US" altLang="zh-TW" dirty="0"/>
          </a:p>
          <a:p>
            <a:pPr lvl="1" eaLnBrk="1"/>
            <a:r>
              <a:rPr lang="zh-TW" altLang="en-US" dirty="0"/>
              <a:t>一般化意謂著</a:t>
            </a:r>
            <a:r>
              <a:rPr lang="zh-TW" altLang="en-US" b="1" dirty="0">
                <a:solidFill>
                  <a:srgbClr val="00B050"/>
                </a:solidFill>
              </a:rPr>
              <a:t>子類別繼承其父類別的特性，尤其是父類別的屬性與操作</a:t>
            </a:r>
            <a:r>
              <a:rPr lang="zh-TW" altLang="en-US" dirty="0"/>
              <a:t>。</a:t>
            </a:r>
            <a:endParaRPr lang="en-US" altLang="zh-TW" dirty="0"/>
          </a:p>
          <a:p>
            <a:pPr lvl="1" eaLnBrk="1"/>
            <a:r>
              <a:rPr lang="zh-TW" altLang="en-US" dirty="0"/>
              <a:t>一般化關係之箭頭是由</a:t>
            </a:r>
            <a:r>
              <a:rPr lang="zh-TW" altLang="en-US" b="1" dirty="0">
                <a:solidFill>
                  <a:srgbClr val="FF2F92"/>
                </a:solidFill>
              </a:rPr>
              <a:t>子類別指向父類別</a:t>
            </a:r>
            <a:r>
              <a:rPr lang="zh-TW" altLang="en-US" dirty="0"/>
              <a:t>，表達符號為</a:t>
            </a:r>
            <a:r>
              <a:rPr lang="zh-TW" altLang="en-US" dirty="0">
                <a:solidFill>
                  <a:srgbClr val="FF2F92"/>
                </a:solidFill>
              </a:rPr>
              <a:t>實線</a:t>
            </a:r>
            <a:r>
              <a:rPr lang="zh-TW" altLang="en-US" dirty="0"/>
              <a:t>且在父類別端加上</a:t>
            </a:r>
            <a:r>
              <a:rPr lang="zh-TW" altLang="en-US" b="1" dirty="0">
                <a:solidFill>
                  <a:srgbClr val="FF2F92"/>
                </a:solidFill>
              </a:rPr>
              <a:t>空心三角形箭頭</a:t>
            </a:r>
            <a:r>
              <a:rPr lang="zh-TW" altLang="en-US" dirty="0"/>
              <a:t>。 </a:t>
            </a:r>
          </a:p>
        </p:txBody>
      </p:sp>
      <p:sp>
        <p:nvSpPr>
          <p:cNvPr id="18435" name="Rectangle 9">
            <a:extLst>
              <a:ext uri="{FF2B5EF4-FFF2-40B4-BE49-F238E27FC236}">
                <a16:creationId xmlns:a16="http://schemas.microsoft.com/office/drawing/2014/main" id="{8319653F-90E5-F74B-AF66-DFD4EDC0DBB1}"/>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(c.4)</a:t>
            </a:r>
            <a:endParaRPr lang="zh-TW" altLang="en-US"/>
          </a:p>
        </p:txBody>
      </p:sp>
    </p:spTree>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
            <a:extLst>
              <a:ext uri="{FF2B5EF4-FFF2-40B4-BE49-F238E27FC236}">
                <a16:creationId xmlns:a16="http://schemas.microsoft.com/office/drawing/2014/main" id="{7616CD50-2AED-2E47-9C53-9AA5ABA9F93A}"/>
              </a:ext>
            </a:extLst>
          </p:cNvPr>
          <p:cNvSpPr>
            <a:spLocks noGrp="1" noChangeArrowheads="1"/>
          </p:cNvSpPr>
          <p:nvPr>
            <p:ph type="body" idx="1"/>
          </p:nvPr>
        </p:nvSpPr>
        <p:spPr/>
        <p:txBody>
          <a:bodyPr/>
          <a:lstStyle/>
          <a:p>
            <a:pPr eaLnBrk="1"/>
            <a:r>
              <a:rPr lang="zh-TW" altLang="zh-TW" dirty="0"/>
              <a:t>圖</a:t>
            </a:r>
            <a:r>
              <a:rPr lang="en-US" altLang="zh-TW" dirty="0"/>
              <a:t>13-3</a:t>
            </a:r>
            <a:r>
              <a:rPr lang="zh-TW" altLang="zh-TW" dirty="0"/>
              <a:t>表示</a:t>
            </a:r>
            <a:r>
              <a:rPr lang="zh-TW" altLang="zh-TW" b="1" dirty="0">
                <a:solidFill>
                  <a:srgbClr val="00B050"/>
                </a:solidFill>
              </a:rPr>
              <a:t>公司客戶和個人客戶</a:t>
            </a:r>
            <a:r>
              <a:rPr lang="zh-TW" altLang="zh-TW" dirty="0"/>
              <a:t>兩者有</a:t>
            </a:r>
            <a:r>
              <a:rPr lang="zh-TW" altLang="zh-TW" b="1" dirty="0">
                <a:solidFill>
                  <a:srgbClr val="00B050"/>
                </a:solidFill>
              </a:rPr>
              <a:t>相似但也有相異</a:t>
            </a:r>
            <a:r>
              <a:rPr lang="zh-TW" altLang="zh-TW" dirty="0"/>
              <a:t>之處。例如兩者皆有名稱與地址，但個人客戶比公司客戶多出信用卡卡號，而公司客戶比個人客戶多出聯絡人、信用狀態與信用限制。</a:t>
            </a:r>
            <a:endParaRPr lang="en-US" altLang="zh-TW" dirty="0"/>
          </a:p>
          <a:p>
            <a:pPr eaLnBrk="1"/>
            <a:r>
              <a:rPr lang="zh-TW" altLang="zh-TW" dirty="0"/>
              <a:t>兩者相似處可</a:t>
            </a:r>
            <a:r>
              <a:rPr lang="zh-TW" altLang="zh-TW" b="1" dirty="0">
                <a:solidFill>
                  <a:srgbClr val="FF2F92"/>
                </a:solidFill>
              </a:rPr>
              <a:t>一般化成一個父類別稱為客戶</a:t>
            </a:r>
            <a:r>
              <a:rPr lang="zh-TW" altLang="zh-TW" dirty="0"/>
              <a:t>，</a:t>
            </a:r>
            <a:r>
              <a:rPr lang="zh-TW" altLang="zh-TW" b="1" dirty="0">
                <a:solidFill>
                  <a:srgbClr val="FF2F92"/>
                </a:solidFill>
              </a:rPr>
              <a:t>公司客戶與個人客戶均繼承其父類別之結構（屬性）與行為（操作）</a:t>
            </a:r>
            <a:r>
              <a:rPr lang="zh-TW" altLang="zh-TW" dirty="0"/>
              <a:t>，但又分別擁有各自的特性；而客戶可延伸出公司客戶與個人客戶兩類別，即所謂的特殊化。</a:t>
            </a:r>
            <a:r>
              <a:rPr lang="en-US" altLang="zh-TW" dirty="0"/>
              <a:t>	</a:t>
            </a:r>
            <a:endParaRPr lang="zh-TW" altLang="zh-TW" dirty="0"/>
          </a:p>
        </p:txBody>
      </p:sp>
      <p:sp>
        <p:nvSpPr>
          <p:cNvPr id="19459" name="文字方塊 9">
            <a:extLst>
              <a:ext uri="{FF2B5EF4-FFF2-40B4-BE49-F238E27FC236}">
                <a16:creationId xmlns:a16="http://schemas.microsoft.com/office/drawing/2014/main" id="{8BE8E6C4-DFE8-1744-BA69-7F20972E5D37}"/>
              </a:ext>
            </a:extLst>
          </p:cNvPr>
          <p:cNvSpPr txBox="1">
            <a:spLocks noChangeArrowheads="1"/>
          </p:cNvSpPr>
          <p:nvPr/>
        </p:nvSpPr>
        <p:spPr bwMode="auto">
          <a:xfrm>
            <a:off x="-200025" y="5989638"/>
            <a:ext cx="4214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Font typeface="Wingdings" pitchFamily="2" charset="2"/>
              <a:buChar char="q"/>
              <a:defRPr kumimoji="1" sz="2200">
                <a:solidFill>
                  <a:schemeClr val="bg2"/>
                </a:solidFill>
                <a:latin typeface="Times New Roman" panose="02020603050405020304" pitchFamily="18" charset="0"/>
                <a:ea typeface="新細明體" panose="02020500000000000000" pitchFamily="18" charset="-120"/>
              </a:defRPr>
            </a:lvl1pPr>
            <a:lvl2pPr marL="742950" indent="-285750" algn="just">
              <a:lnSpc>
                <a:spcPct val="120000"/>
              </a:lnSpc>
              <a:spcBef>
                <a:spcPct val="20000"/>
              </a:spcBef>
              <a:buFont typeface="Wingdings" pitchFamily="2" charset="2"/>
              <a:buChar char="l"/>
              <a:defRPr kumimoji="1" sz="2200">
                <a:solidFill>
                  <a:schemeClr val="bg2"/>
                </a:solidFill>
                <a:latin typeface="Times New Roman" panose="02020603050405020304" pitchFamily="18" charset="0"/>
                <a:ea typeface="新細明體" panose="02020500000000000000" pitchFamily="18" charset="-120"/>
              </a:defRPr>
            </a:lvl2pPr>
            <a:lvl3pPr marL="11430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3pPr>
            <a:lvl4pPr marL="1600200" indent="-228600" algn="just">
              <a:lnSpc>
                <a:spcPct val="120000"/>
              </a:lnSpc>
              <a:spcBef>
                <a:spcPct val="20000"/>
              </a:spcBef>
              <a:buFont typeface="Wingdings" pitchFamily="2" charset="2"/>
              <a:buChar char="§"/>
              <a:defRPr kumimoji="1" sz="2200">
                <a:solidFill>
                  <a:schemeClr val="bg2"/>
                </a:solidFill>
                <a:latin typeface="Times New Roman" panose="02020603050405020304" pitchFamily="18" charset="0"/>
                <a:ea typeface="新細明體" panose="02020500000000000000" pitchFamily="18" charset="-120"/>
              </a:defRPr>
            </a:lvl4pPr>
            <a:lvl5pPr marL="20574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5pPr>
            <a:lvl6pPr marL="25146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6pPr>
            <a:lvl7pPr marL="29718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7pPr>
            <a:lvl8pPr marL="34290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8pPr>
            <a:lvl9pPr marL="38862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9pPr>
          </a:lstStyle>
          <a:p>
            <a:pPr algn="ctr" eaLnBrk="1" hangingPunct="1">
              <a:spcBef>
                <a:spcPct val="0"/>
              </a:spcBef>
              <a:buFontTx/>
              <a:buNone/>
            </a:pPr>
            <a:r>
              <a:rPr lang="zh-TW" altLang="zh-TW" sz="1100">
                <a:solidFill>
                  <a:schemeClr val="tx1"/>
                </a:solidFill>
              </a:rPr>
              <a:t>圖</a:t>
            </a:r>
            <a:r>
              <a:rPr lang="en-US" altLang="zh-TW" sz="1100">
                <a:solidFill>
                  <a:schemeClr val="tx1"/>
                </a:solidFill>
              </a:rPr>
              <a:t>13-3 </a:t>
            </a:r>
            <a:r>
              <a:rPr lang="zh-TW" altLang="zh-TW" sz="1100">
                <a:solidFill>
                  <a:schemeClr val="tx1"/>
                </a:solidFill>
              </a:rPr>
              <a:t>類別之一般化關係範例</a:t>
            </a:r>
            <a:endParaRPr lang="zh-TW" altLang="en-US" sz="1100">
              <a:solidFill>
                <a:schemeClr val="tx1"/>
              </a:solidFill>
            </a:endParaRPr>
          </a:p>
        </p:txBody>
      </p:sp>
      <p:sp>
        <p:nvSpPr>
          <p:cNvPr id="19460" name="Rectangle 11">
            <a:extLst>
              <a:ext uri="{FF2B5EF4-FFF2-40B4-BE49-F238E27FC236}">
                <a16:creationId xmlns:a16="http://schemas.microsoft.com/office/drawing/2014/main" id="{97CB7DB7-8DE0-3649-8C0C-D35BC3C4360C}"/>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(c.5)</a:t>
            </a:r>
            <a:endParaRPr lang="zh-TW" altLang="en-US"/>
          </a:p>
        </p:txBody>
      </p:sp>
    </p:spTree>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字方塊 9">
            <a:extLst>
              <a:ext uri="{FF2B5EF4-FFF2-40B4-BE49-F238E27FC236}">
                <a16:creationId xmlns:a16="http://schemas.microsoft.com/office/drawing/2014/main" id="{B17B6D29-0DAA-944F-9580-46AB348060C4}"/>
              </a:ext>
            </a:extLst>
          </p:cNvPr>
          <p:cNvSpPr txBox="1">
            <a:spLocks noChangeArrowheads="1"/>
          </p:cNvSpPr>
          <p:nvPr/>
        </p:nvSpPr>
        <p:spPr bwMode="auto">
          <a:xfrm>
            <a:off x="-200025" y="5989638"/>
            <a:ext cx="4214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Font typeface="Wingdings" pitchFamily="2" charset="2"/>
              <a:buChar char="q"/>
              <a:defRPr kumimoji="1" sz="2200">
                <a:solidFill>
                  <a:schemeClr val="bg2"/>
                </a:solidFill>
                <a:latin typeface="Times New Roman" panose="02020603050405020304" pitchFamily="18" charset="0"/>
                <a:ea typeface="新細明體" panose="02020500000000000000" pitchFamily="18" charset="-120"/>
              </a:defRPr>
            </a:lvl1pPr>
            <a:lvl2pPr marL="742950" indent="-285750" algn="just">
              <a:lnSpc>
                <a:spcPct val="120000"/>
              </a:lnSpc>
              <a:spcBef>
                <a:spcPct val="20000"/>
              </a:spcBef>
              <a:buFont typeface="Wingdings" pitchFamily="2" charset="2"/>
              <a:buChar char="l"/>
              <a:defRPr kumimoji="1" sz="2200">
                <a:solidFill>
                  <a:schemeClr val="bg2"/>
                </a:solidFill>
                <a:latin typeface="Times New Roman" panose="02020603050405020304" pitchFamily="18" charset="0"/>
                <a:ea typeface="新細明體" panose="02020500000000000000" pitchFamily="18" charset="-120"/>
              </a:defRPr>
            </a:lvl2pPr>
            <a:lvl3pPr marL="11430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3pPr>
            <a:lvl4pPr marL="1600200" indent="-228600" algn="just">
              <a:lnSpc>
                <a:spcPct val="120000"/>
              </a:lnSpc>
              <a:spcBef>
                <a:spcPct val="20000"/>
              </a:spcBef>
              <a:buFont typeface="Wingdings" pitchFamily="2" charset="2"/>
              <a:buChar char="§"/>
              <a:defRPr kumimoji="1" sz="2200">
                <a:solidFill>
                  <a:schemeClr val="bg2"/>
                </a:solidFill>
                <a:latin typeface="Times New Roman" panose="02020603050405020304" pitchFamily="18" charset="0"/>
                <a:ea typeface="新細明體" panose="02020500000000000000" pitchFamily="18" charset="-120"/>
              </a:defRPr>
            </a:lvl4pPr>
            <a:lvl5pPr marL="20574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5pPr>
            <a:lvl6pPr marL="25146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6pPr>
            <a:lvl7pPr marL="29718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7pPr>
            <a:lvl8pPr marL="34290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8pPr>
            <a:lvl9pPr marL="38862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9pPr>
          </a:lstStyle>
          <a:p>
            <a:pPr algn="ctr" eaLnBrk="1" hangingPunct="1">
              <a:spcBef>
                <a:spcPct val="0"/>
              </a:spcBef>
              <a:buFontTx/>
              <a:buNone/>
            </a:pPr>
            <a:r>
              <a:rPr lang="zh-TW" altLang="zh-TW" sz="1100">
                <a:solidFill>
                  <a:schemeClr val="tx1"/>
                </a:solidFill>
              </a:rPr>
              <a:t>圖</a:t>
            </a:r>
            <a:r>
              <a:rPr lang="en-US" altLang="zh-TW" sz="1100">
                <a:solidFill>
                  <a:schemeClr val="tx1"/>
                </a:solidFill>
              </a:rPr>
              <a:t>13-3 </a:t>
            </a:r>
            <a:r>
              <a:rPr lang="zh-TW" altLang="zh-TW" sz="1100">
                <a:solidFill>
                  <a:schemeClr val="tx1"/>
                </a:solidFill>
              </a:rPr>
              <a:t>類別之一般化關係範例</a:t>
            </a:r>
            <a:endParaRPr lang="zh-TW" altLang="en-US" sz="1100">
              <a:solidFill>
                <a:schemeClr val="tx1"/>
              </a:solidFill>
            </a:endParaRPr>
          </a:p>
        </p:txBody>
      </p:sp>
      <p:sp>
        <p:nvSpPr>
          <p:cNvPr id="20483" name="Rectangle 8">
            <a:extLst>
              <a:ext uri="{FF2B5EF4-FFF2-40B4-BE49-F238E27FC236}">
                <a16:creationId xmlns:a16="http://schemas.microsoft.com/office/drawing/2014/main" id="{6D8D8708-C4C5-F748-83CF-25FD32C2A694}"/>
              </a:ext>
            </a:extLst>
          </p:cNvPr>
          <p:cNvSpPr>
            <a:spLocks noGrp="1" noChangeArrowheads="1"/>
          </p:cNvSpPr>
          <p:nvPr>
            <p:ph type="title"/>
          </p:nvPr>
        </p:nvSpPr>
        <p:spPr/>
        <p:txBody>
          <a:bodyPr/>
          <a:lstStyle/>
          <a:p>
            <a:pPr eaLnBrk="1"/>
            <a:r>
              <a:rPr lang="zh-TW" altLang="en-US"/>
              <a:t>圖</a:t>
            </a:r>
            <a:r>
              <a:rPr lang="en-US" altLang="zh-TW"/>
              <a:t>13-3 </a:t>
            </a:r>
            <a:r>
              <a:rPr lang="zh-TW" altLang="en-US"/>
              <a:t>類別之一般化關係範例</a:t>
            </a:r>
          </a:p>
        </p:txBody>
      </p:sp>
      <p:pic>
        <p:nvPicPr>
          <p:cNvPr id="20484" name="圖片 7">
            <a:extLst>
              <a:ext uri="{FF2B5EF4-FFF2-40B4-BE49-F238E27FC236}">
                <a16:creationId xmlns:a16="http://schemas.microsoft.com/office/drawing/2014/main" id="{503906B1-9E70-644A-AC00-1FFDB0457C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95513" y="1557338"/>
            <a:ext cx="5256212" cy="472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a:extLst>
              <a:ext uri="{FF2B5EF4-FFF2-40B4-BE49-F238E27FC236}">
                <a16:creationId xmlns:a16="http://schemas.microsoft.com/office/drawing/2014/main" id="{3A07F745-04DB-8C49-A5A8-1259E5A4C9A8}"/>
              </a:ext>
            </a:extLst>
          </p:cNvPr>
          <p:cNvSpPr>
            <a:spLocks noGrp="1" noChangeArrowheads="1"/>
          </p:cNvSpPr>
          <p:nvPr>
            <p:ph type="body" idx="1"/>
          </p:nvPr>
        </p:nvSpPr>
        <p:spPr/>
        <p:txBody>
          <a:bodyPr/>
          <a:lstStyle/>
          <a:p>
            <a:pPr eaLnBrk="1"/>
            <a:r>
              <a:rPr lang="zh-TW" altLang="en-US" dirty="0">
                <a:solidFill>
                  <a:srgbClr val="FF2F92"/>
                </a:solidFill>
              </a:rPr>
              <a:t>關聯關係 </a:t>
            </a:r>
            <a:r>
              <a:rPr lang="en-US" altLang="zh-TW" dirty="0">
                <a:solidFill>
                  <a:srgbClr val="FF2F92"/>
                </a:solidFill>
              </a:rPr>
              <a:t>(Association)</a:t>
            </a:r>
          </a:p>
          <a:p>
            <a:pPr lvl="1" eaLnBrk="1"/>
            <a:r>
              <a:rPr lang="zh-TW" altLang="en-US" dirty="0"/>
              <a:t>是一種類別間之靜態結構關係，</a:t>
            </a:r>
            <a:r>
              <a:rPr lang="zh-TW" altLang="en-US" b="1" dirty="0">
                <a:solidFill>
                  <a:srgbClr val="00B050"/>
                </a:solidFill>
              </a:rPr>
              <a:t>描述類別與類別間之連結</a:t>
            </a:r>
            <a:r>
              <a:rPr lang="zh-TW" altLang="en-US" dirty="0"/>
              <a:t>。</a:t>
            </a:r>
            <a:endParaRPr lang="en-US" altLang="zh-TW" dirty="0"/>
          </a:p>
          <a:p>
            <a:pPr lvl="1" eaLnBrk="1"/>
            <a:r>
              <a:rPr lang="zh-TW" altLang="zh-TW" b="1" dirty="0">
                <a:solidFill>
                  <a:srgbClr val="00B050"/>
                </a:solidFill>
              </a:rPr>
              <a:t>關聯關係</a:t>
            </a:r>
            <a:r>
              <a:rPr lang="zh-TW" altLang="zh-TW" dirty="0"/>
              <a:t>意謂著一類別之物件</a:t>
            </a:r>
            <a:r>
              <a:rPr lang="zh-TW" altLang="zh-TW" dirty="0">
                <a:solidFill>
                  <a:srgbClr val="FF2F92"/>
                </a:solidFill>
              </a:rPr>
              <a:t>知道</a:t>
            </a:r>
            <a:r>
              <a:rPr lang="zh-TW" altLang="zh-TW" dirty="0"/>
              <a:t>另一類別之物件的</a:t>
            </a:r>
            <a:r>
              <a:rPr lang="zh-TW" altLang="zh-TW" dirty="0">
                <a:solidFill>
                  <a:srgbClr val="FF2F92"/>
                </a:solidFill>
              </a:rPr>
              <a:t>存在</a:t>
            </a:r>
            <a:r>
              <a:rPr lang="zh-TW" altLang="zh-TW" dirty="0"/>
              <a:t>，或一類別之物件</a:t>
            </a:r>
            <a:r>
              <a:rPr lang="zh-TW" altLang="zh-TW" dirty="0">
                <a:solidFill>
                  <a:srgbClr val="FF2F92"/>
                </a:solidFill>
              </a:rPr>
              <a:t>使用</a:t>
            </a:r>
            <a:r>
              <a:rPr lang="zh-TW" altLang="zh-TW" dirty="0"/>
              <a:t>到另一類別之物件的</a:t>
            </a:r>
            <a:r>
              <a:rPr lang="zh-TW" altLang="zh-TW" dirty="0">
                <a:solidFill>
                  <a:srgbClr val="FF2F92"/>
                </a:solidFill>
              </a:rPr>
              <a:t>服務</a:t>
            </a:r>
            <a:r>
              <a:rPr lang="zh-TW" altLang="zh-TW" dirty="0"/>
              <a:t>，但不是擁有此服務。</a:t>
            </a:r>
            <a:endParaRPr lang="en-US" altLang="zh-TW" dirty="0"/>
          </a:p>
          <a:p>
            <a:pPr lvl="1" eaLnBrk="1"/>
            <a:r>
              <a:rPr lang="zh-TW" altLang="zh-TW" dirty="0"/>
              <a:t>例如</a:t>
            </a:r>
            <a:r>
              <a:rPr lang="zh-TW" altLang="zh-TW" dirty="0">
                <a:solidFill>
                  <a:srgbClr val="FF2F92"/>
                </a:solidFill>
              </a:rPr>
              <a:t>訂單中會有產品資訊</a:t>
            </a:r>
            <a:r>
              <a:rPr lang="zh-TW" altLang="zh-TW" dirty="0"/>
              <a:t>，因此要完成一份訂單需要用到</a:t>
            </a:r>
            <a:r>
              <a:rPr lang="zh-TW" altLang="zh-TW" dirty="0">
                <a:solidFill>
                  <a:srgbClr val="FF2F92"/>
                </a:solidFill>
              </a:rPr>
              <a:t>產品的資訊</a:t>
            </a:r>
            <a:r>
              <a:rPr lang="zh-TW" altLang="zh-TW" dirty="0"/>
              <a:t>，符合一類別之物件（訂單）使用到另一類別之物件（產品）的</a:t>
            </a:r>
            <a:r>
              <a:rPr lang="zh-TW" altLang="zh-TW" dirty="0">
                <a:solidFill>
                  <a:srgbClr val="FF2F92"/>
                </a:solidFill>
              </a:rPr>
              <a:t>服務</a:t>
            </a:r>
            <a:r>
              <a:rPr lang="zh-TW" altLang="zh-TW" dirty="0"/>
              <a:t>（訂單會用到產品的資訊），故訂單與產品間會有</a:t>
            </a:r>
            <a:r>
              <a:rPr lang="zh-TW" altLang="zh-TW" dirty="0">
                <a:solidFill>
                  <a:srgbClr val="FF2F92"/>
                </a:solidFill>
              </a:rPr>
              <a:t>關聯關係</a:t>
            </a:r>
            <a:r>
              <a:rPr lang="zh-TW" altLang="zh-TW" dirty="0"/>
              <a:t>。</a:t>
            </a:r>
            <a:endParaRPr lang="zh-TW" altLang="en-US" dirty="0"/>
          </a:p>
        </p:txBody>
      </p:sp>
      <p:sp>
        <p:nvSpPr>
          <p:cNvPr id="21507" name="Rectangle 11">
            <a:extLst>
              <a:ext uri="{FF2B5EF4-FFF2-40B4-BE49-F238E27FC236}">
                <a16:creationId xmlns:a16="http://schemas.microsoft.com/office/drawing/2014/main" id="{1EA995BB-428A-0A43-B896-A4CFD8057152}"/>
              </a:ext>
            </a:extLst>
          </p:cNvPr>
          <p:cNvSpPr>
            <a:spLocks noGrp="1" noChangeArrowheads="1"/>
          </p:cNvSpPr>
          <p:nvPr>
            <p:ph type="title"/>
          </p:nvPr>
        </p:nvSpPr>
        <p:spPr/>
        <p:txBody>
          <a:bodyPr/>
          <a:lstStyle/>
          <a:p>
            <a:pPr eaLnBrk="1"/>
            <a:r>
              <a:rPr lang="en-US" altLang="zh-TW" dirty="0">
                <a:solidFill>
                  <a:srgbClr val="FF2F92"/>
                </a:solidFill>
              </a:rPr>
              <a:t>13.2.2 </a:t>
            </a:r>
            <a:r>
              <a:rPr lang="zh-TW" altLang="en-US" dirty="0">
                <a:solidFill>
                  <a:srgbClr val="FF2F92"/>
                </a:solidFill>
              </a:rPr>
              <a:t>類別間之關係</a:t>
            </a:r>
            <a:r>
              <a:rPr lang="en-US" altLang="zh-TW" dirty="0">
                <a:solidFill>
                  <a:srgbClr val="FF2F92"/>
                </a:solidFill>
              </a:rPr>
              <a:t>(c.6)</a:t>
            </a:r>
            <a:endParaRPr lang="zh-TW" altLang="en-US" dirty="0">
              <a:solidFill>
                <a:srgbClr val="FF2F92"/>
              </a:solidFill>
            </a:endParaRPr>
          </a:p>
        </p:txBody>
      </p:sp>
    </p:spTree>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1">
            <a:extLst>
              <a:ext uri="{FF2B5EF4-FFF2-40B4-BE49-F238E27FC236}">
                <a16:creationId xmlns:a16="http://schemas.microsoft.com/office/drawing/2014/main" id="{3BF8930B-1057-244E-B375-EA04B2AEAB31}"/>
              </a:ext>
            </a:extLst>
          </p:cNvPr>
          <p:cNvSpPr>
            <a:spLocks noGrp="1" noChangeArrowheads="1"/>
          </p:cNvSpPr>
          <p:nvPr>
            <p:ph type="body" sz="half" idx="1"/>
          </p:nvPr>
        </p:nvSpPr>
        <p:spPr>
          <a:xfrm>
            <a:off x="719138" y="1438275"/>
            <a:ext cx="8097837" cy="2638425"/>
          </a:xfrm>
        </p:spPr>
        <p:txBody>
          <a:bodyPr/>
          <a:lstStyle/>
          <a:p>
            <a:pPr eaLnBrk="1">
              <a:lnSpc>
                <a:spcPct val="110000"/>
              </a:lnSpc>
            </a:pPr>
            <a:r>
              <a:rPr lang="zh-TW" altLang="en-US" b="1" dirty="0">
                <a:solidFill>
                  <a:srgbClr val="FF2F92"/>
                </a:solidFill>
              </a:rPr>
              <a:t>關聯關係之表達符號為實線</a:t>
            </a:r>
            <a:r>
              <a:rPr lang="zh-TW" altLang="en-US" dirty="0"/>
              <a:t>。</a:t>
            </a:r>
            <a:endParaRPr lang="en-US" altLang="zh-TW" dirty="0"/>
          </a:p>
          <a:p>
            <a:pPr eaLnBrk="1">
              <a:lnSpc>
                <a:spcPct val="110000"/>
              </a:lnSpc>
            </a:pPr>
            <a:r>
              <a:rPr lang="zh-TW" altLang="en-US" dirty="0"/>
              <a:t>一般關聯若</a:t>
            </a:r>
            <a:r>
              <a:rPr lang="zh-TW" altLang="en-US" b="1" dirty="0">
                <a:solidFill>
                  <a:srgbClr val="00B050"/>
                </a:solidFill>
              </a:rPr>
              <a:t>沒有箭號即</a:t>
            </a:r>
            <a:r>
              <a:rPr lang="zh-TW" altLang="en-US" b="1" dirty="0">
                <a:solidFill>
                  <a:srgbClr val="FF2F92"/>
                </a:solidFill>
              </a:rPr>
              <a:t>表示雙向關係</a:t>
            </a:r>
            <a:r>
              <a:rPr lang="zh-TW" altLang="en-US" dirty="0"/>
              <a:t>，若在類別間之關聯加上箭頭便表示具有</a:t>
            </a:r>
            <a:r>
              <a:rPr lang="zh-TW" altLang="en-US" dirty="0">
                <a:solidFill>
                  <a:srgbClr val="FF2F92"/>
                </a:solidFill>
              </a:rPr>
              <a:t>適航性 </a:t>
            </a:r>
            <a:r>
              <a:rPr lang="en-US" altLang="zh-TW" dirty="0">
                <a:solidFill>
                  <a:srgbClr val="FF2F92"/>
                </a:solidFill>
              </a:rPr>
              <a:t>(Navigability)</a:t>
            </a:r>
            <a:r>
              <a:rPr lang="zh-TW" altLang="en-US" dirty="0"/>
              <a:t>，即是可依箭頭方向找到另一端之資訊。 </a:t>
            </a:r>
          </a:p>
          <a:p>
            <a:pPr eaLnBrk="1">
              <a:lnSpc>
                <a:spcPct val="110000"/>
              </a:lnSpc>
            </a:pPr>
            <a:r>
              <a:rPr lang="zh-TW" altLang="zh-TW" dirty="0"/>
              <a:t>圖</a:t>
            </a:r>
            <a:r>
              <a:rPr lang="en-US" altLang="zh-TW" dirty="0"/>
              <a:t>13-4</a:t>
            </a:r>
            <a:r>
              <a:rPr lang="zh-TW" altLang="en-US" dirty="0"/>
              <a:t>表示可從某一個使用者查到其相對應之密碼，但卻無法從密碼查出使用者是誰。</a:t>
            </a:r>
          </a:p>
        </p:txBody>
      </p:sp>
      <p:sp>
        <p:nvSpPr>
          <p:cNvPr id="22531" name="文字方塊 9">
            <a:extLst>
              <a:ext uri="{FF2B5EF4-FFF2-40B4-BE49-F238E27FC236}">
                <a16:creationId xmlns:a16="http://schemas.microsoft.com/office/drawing/2014/main" id="{230FDF6F-924B-224C-AC87-C1654279CB1D}"/>
              </a:ext>
            </a:extLst>
          </p:cNvPr>
          <p:cNvSpPr txBox="1">
            <a:spLocks noChangeArrowheads="1"/>
          </p:cNvSpPr>
          <p:nvPr/>
        </p:nvSpPr>
        <p:spPr bwMode="auto">
          <a:xfrm>
            <a:off x="2143125" y="5429250"/>
            <a:ext cx="4929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Font typeface="Wingdings" pitchFamily="2" charset="2"/>
              <a:buChar char="q"/>
              <a:defRPr kumimoji="1" sz="2200">
                <a:solidFill>
                  <a:schemeClr val="bg2"/>
                </a:solidFill>
                <a:latin typeface="Times New Roman" panose="02020603050405020304" pitchFamily="18" charset="0"/>
                <a:ea typeface="新細明體" panose="02020500000000000000" pitchFamily="18" charset="-120"/>
              </a:defRPr>
            </a:lvl1pPr>
            <a:lvl2pPr marL="742950" indent="-285750" algn="just">
              <a:lnSpc>
                <a:spcPct val="120000"/>
              </a:lnSpc>
              <a:spcBef>
                <a:spcPct val="20000"/>
              </a:spcBef>
              <a:buFont typeface="Wingdings" pitchFamily="2" charset="2"/>
              <a:buChar char="l"/>
              <a:defRPr kumimoji="1" sz="2200">
                <a:solidFill>
                  <a:schemeClr val="bg2"/>
                </a:solidFill>
                <a:latin typeface="Times New Roman" panose="02020603050405020304" pitchFamily="18" charset="0"/>
                <a:ea typeface="新細明體" panose="02020500000000000000" pitchFamily="18" charset="-120"/>
              </a:defRPr>
            </a:lvl2pPr>
            <a:lvl3pPr marL="11430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3pPr>
            <a:lvl4pPr marL="1600200" indent="-228600" algn="just">
              <a:lnSpc>
                <a:spcPct val="120000"/>
              </a:lnSpc>
              <a:spcBef>
                <a:spcPct val="20000"/>
              </a:spcBef>
              <a:buFont typeface="Wingdings" pitchFamily="2" charset="2"/>
              <a:buChar char="§"/>
              <a:defRPr kumimoji="1" sz="2200">
                <a:solidFill>
                  <a:schemeClr val="bg2"/>
                </a:solidFill>
                <a:latin typeface="Times New Roman" panose="02020603050405020304" pitchFamily="18" charset="0"/>
                <a:ea typeface="新細明體" panose="02020500000000000000" pitchFamily="18" charset="-120"/>
              </a:defRPr>
            </a:lvl4pPr>
            <a:lvl5pPr marL="20574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5pPr>
            <a:lvl6pPr marL="25146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6pPr>
            <a:lvl7pPr marL="29718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7pPr>
            <a:lvl8pPr marL="34290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8pPr>
            <a:lvl9pPr marL="38862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9pPr>
          </a:lstStyle>
          <a:p>
            <a:pPr algn="ctr" eaLnBrk="1" hangingPunct="1">
              <a:spcBef>
                <a:spcPct val="0"/>
              </a:spcBef>
              <a:buFontTx/>
              <a:buNone/>
            </a:pPr>
            <a:r>
              <a:rPr lang="zh-TW" altLang="zh-TW" sz="1100">
                <a:solidFill>
                  <a:schemeClr val="tx1"/>
                </a:solidFill>
              </a:rPr>
              <a:t>圖</a:t>
            </a:r>
            <a:r>
              <a:rPr lang="en-US" altLang="zh-TW" sz="1100">
                <a:solidFill>
                  <a:schemeClr val="tx1"/>
                </a:solidFill>
              </a:rPr>
              <a:t>13-4 </a:t>
            </a:r>
            <a:r>
              <a:rPr lang="zh-TW" altLang="zh-TW" sz="1100">
                <a:solidFill>
                  <a:schemeClr val="tx1"/>
                </a:solidFill>
              </a:rPr>
              <a:t>類別之關聯關係適航性範例</a:t>
            </a:r>
            <a:endParaRPr lang="zh-TW" altLang="en-US" sz="1100">
              <a:solidFill>
                <a:schemeClr val="tx1"/>
              </a:solidFill>
            </a:endParaRPr>
          </a:p>
        </p:txBody>
      </p:sp>
      <p:pic>
        <p:nvPicPr>
          <p:cNvPr id="22532" name="Picture 13" descr="z-vb157d-f13-4">
            <a:extLst>
              <a:ext uri="{FF2B5EF4-FFF2-40B4-BE49-F238E27FC236}">
                <a16:creationId xmlns:a16="http://schemas.microsoft.com/office/drawing/2014/main" id="{CC1E33F7-765A-B64F-B5A8-F69642E435F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20882" t="38847" r="10490" b="11153"/>
          <a:stretch>
            <a:fillRect/>
          </a:stretch>
        </p:blipFill>
        <p:spPr>
          <a:xfrm>
            <a:off x="2051050" y="4365625"/>
            <a:ext cx="5472113" cy="1069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14">
            <a:extLst>
              <a:ext uri="{FF2B5EF4-FFF2-40B4-BE49-F238E27FC236}">
                <a16:creationId xmlns:a16="http://schemas.microsoft.com/office/drawing/2014/main" id="{63BA2377-66F2-3342-A642-2D18E501CF34}"/>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(c.7)</a:t>
            </a:r>
            <a:endParaRPr lang="zh-TW" altLang="en-US"/>
          </a:p>
        </p:txBody>
      </p:sp>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a:extLst>
              <a:ext uri="{FF2B5EF4-FFF2-40B4-BE49-F238E27FC236}">
                <a16:creationId xmlns:a16="http://schemas.microsoft.com/office/drawing/2014/main" id="{51358CA5-4B8F-DF48-9BB7-831DC7766E7D}"/>
              </a:ext>
            </a:extLst>
          </p:cNvPr>
          <p:cNvSpPr>
            <a:spLocks noGrp="1" noChangeArrowheads="1"/>
          </p:cNvSpPr>
          <p:nvPr>
            <p:ph type="body" idx="1"/>
          </p:nvPr>
        </p:nvSpPr>
        <p:spPr/>
        <p:txBody>
          <a:bodyPr/>
          <a:lstStyle/>
          <a:p>
            <a:pPr eaLnBrk="1">
              <a:buFont typeface="Wingdings" pitchFamily="2" charset="2"/>
              <a:buNone/>
            </a:pPr>
            <a:r>
              <a:rPr lang="zh-TW" altLang="en-US"/>
              <a:t>學習目標</a:t>
            </a:r>
          </a:p>
          <a:p>
            <a:pPr eaLnBrk="1">
              <a:buFont typeface="Wingdings" pitchFamily="2" charset="2"/>
              <a:buNone/>
            </a:pPr>
            <a:r>
              <a:rPr lang="en-US" altLang="zh-TW"/>
              <a:t>13.1 </a:t>
            </a:r>
            <a:r>
              <a:rPr lang="zh-TW" altLang="en-US"/>
              <a:t>導論</a:t>
            </a:r>
          </a:p>
          <a:p>
            <a:pPr eaLnBrk="1">
              <a:buFont typeface="Wingdings" pitchFamily="2" charset="2"/>
              <a:buNone/>
            </a:pPr>
            <a:r>
              <a:rPr lang="en-US" altLang="zh-TW"/>
              <a:t>13.2 </a:t>
            </a:r>
            <a:r>
              <a:rPr lang="zh-TW" altLang="en-US"/>
              <a:t>類別圖與物件圖</a:t>
            </a:r>
          </a:p>
          <a:p>
            <a:pPr eaLnBrk="1">
              <a:buFont typeface="Wingdings" pitchFamily="2" charset="2"/>
              <a:buNone/>
            </a:pPr>
            <a:r>
              <a:rPr lang="en-US" altLang="zh-TW"/>
              <a:t>13.3 </a:t>
            </a:r>
            <a:r>
              <a:rPr lang="zh-TW" altLang="en-US"/>
              <a:t>物件結構塑模 </a:t>
            </a:r>
          </a:p>
          <a:p>
            <a:pPr eaLnBrk="1">
              <a:buFont typeface="Wingdings" pitchFamily="2" charset="2"/>
              <a:buNone/>
            </a:pPr>
            <a:r>
              <a:rPr lang="en-US" altLang="zh-TW"/>
              <a:t>13.4 </a:t>
            </a:r>
            <a:r>
              <a:rPr lang="zh-TW" altLang="en-US"/>
              <a:t>建構類別圖與物件圖</a:t>
            </a:r>
          </a:p>
          <a:p>
            <a:pPr eaLnBrk="1">
              <a:buFont typeface="Wingdings" pitchFamily="2" charset="2"/>
              <a:buNone/>
            </a:pPr>
            <a:r>
              <a:rPr lang="en-US" altLang="zh-TW"/>
              <a:t>13.5 </a:t>
            </a:r>
            <a:r>
              <a:rPr lang="zh-TW" altLang="en-US"/>
              <a:t>結論</a:t>
            </a:r>
            <a:endParaRPr lang="en-US" altLang="zh-TW"/>
          </a:p>
          <a:p>
            <a:pPr eaLnBrk="1"/>
            <a:endParaRPr lang="en-US" altLang="zh-TW"/>
          </a:p>
          <a:p>
            <a:pPr eaLnBrk="1"/>
            <a:endParaRPr lang="zh-TW" altLang="en-US"/>
          </a:p>
        </p:txBody>
      </p:sp>
      <p:sp>
        <p:nvSpPr>
          <p:cNvPr id="5123" name="Rectangle 9">
            <a:extLst>
              <a:ext uri="{FF2B5EF4-FFF2-40B4-BE49-F238E27FC236}">
                <a16:creationId xmlns:a16="http://schemas.microsoft.com/office/drawing/2014/main" id="{3C6E79F2-4FE8-C340-8E86-8FFE9B2CC6A6}"/>
              </a:ext>
            </a:extLst>
          </p:cNvPr>
          <p:cNvSpPr>
            <a:spLocks noGrp="1" noChangeArrowheads="1"/>
          </p:cNvSpPr>
          <p:nvPr>
            <p:ph type="title"/>
          </p:nvPr>
        </p:nvSpPr>
        <p:spPr/>
        <p:txBody>
          <a:bodyPr/>
          <a:lstStyle/>
          <a:p>
            <a:pPr eaLnBrk="1"/>
            <a:r>
              <a:rPr lang="zh-TW" altLang="en-US"/>
              <a:t>內容大綱</a:t>
            </a:r>
          </a:p>
        </p:txBody>
      </p:sp>
    </p:spTree>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3">
            <a:extLst>
              <a:ext uri="{FF2B5EF4-FFF2-40B4-BE49-F238E27FC236}">
                <a16:creationId xmlns:a16="http://schemas.microsoft.com/office/drawing/2014/main" id="{507FBFE7-EC0C-0946-9100-6D21CC979847}"/>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(c.8)</a:t>
            </a:r>
            <a:endParaRPr lang="zh-TW" altLang="en-US"/>
          </a:p>
        </p:txBody>
      </p:sp>
      <p:sp>
        <p:nvSpPr>
          <p:cNvPr id="23555" name="Rectangle 14">
            <a:extLst>
              <a:ext uri="{FF2B5EF4-FFF2-40B4-BE49-F238E27FC236}">
                <a16:creationId xmlns:a16="http://schemas.microsoft.com/office/drawing/2014/main" id="{601850EE-9E6C-6F4F-B745-0D1109F8D5B5}"/>
              </a:ext>
            </a:extLst>
          </p:cNvPr>
          <p:cNvSpPr>
            <a:spLocks noGrp="1" noChangeArrowheads="1"/>
          </p:cNvSpPr>
          <p:nvPr>
            <p:ph type="body" idx="1"/>
          </p:nvPr>
        </p:nvSpPr>
        <p:spPr/>
        <p:txBody>
          <a:bodyPr/>
          <a:lstStyle/>
          <a:p>
            <a:pPr eaLnBrk="1"/>
            <a:r>
              <a:rPr lang="zh-TW" altLang="en-US" dirty="0"/>
              <a:t>類別間之</a:t>
            </a:r>
            <a:r>
              <a:rPr lang="zh-TW" altLang="en-US" b="1" dirty="0">
                <a:solidFill>
                  <a:srgbClr val="FF2F92"/>
                </a:solidFill>
              </a:rPr>
              <a:t>關聯關係不見得一定要給予名稱</a:t>
            </a:r>
            <a:r>
              <a:rPr lang="zh-TW" altLang="en-US" dirty="0"/>
              <a:t>，但若覺得必要，則常被採用的命名方式有兩種：</a:t>
            </a:r>
            <a:endParaRPr lang="en-US" altLang="zh-TW" dirty="0"/>
          </a:p>
          <a:p>
            <a:pPr lvl="1" eaLnBrk="1"/>
            <a:r>
              <a:rPr lang="zh-TW" altLang="en-US" dirty="0"/>
              <a:t>描述關係的本質：可用</a:t>
            </a:r>
            <a:r>
              <a:rPr lang="zh-TW" altLang="en-US" b="1" dirty="0">
                <a:solidFill>
                  <a:srgbClr val="FF2F92"/>
                </a:solidFill>
              </a:rPr>
              <a:t>動詞或動詞片語</a:t>
            </a:r>
            <a:r>
              <a:rPr lang="zh-TW" altLang="en-US" dirty="0"/>
              <a:t>表達。</a:t>
            </a:r>
            <a:endParaRPr lang="en-US" altLang="zh-TW" dirty="0"/>
          </a:p>
          <a:p>
            <a:pPr lvl="1" eaLnBrk="1"/>
            <a:r>
              <a:rPr lang="zh-TW" altLang="en-US" dirty="0"/>
              <a:t>描述角色：可用</a:t>
            </a:r>
            <a:r>
              <a:rPr lang="zh-TW" altLang="en-US" b="1" dirty="0">
                <a:solidFill>
                  <a:srgbClr val="FF2F92"/>
                </a:solidFill>
              </a:rPr>
              <a:t>名詞或名詞片語</a:t>
            </a:r>
            <a:r>
              <a:rPr lang="zh-TW" altLang="en-US" dirty="0"/>
              <a:t>表達。</a:t>
            </a:r>
            <a:endParaRPr lang="en-US" altLang="zh-TW" dirty="0"/>
          </a:p>
          <a:p>
            <a:pPr eaLnBrk="1"/>
            <a:r>
              <a:rPr lang="zh-TW" altLang="zh-TW" dirty="0"/>
              <a:t>如圖</a:t>
            </a:r>
            <a:r>
              <a:rPr lang="en-US" altLang="zh-TW" dirty="0"/>
              <a:t>13-5a</a:t>
            </a:r>
            <a:r>
              <a:rPr lang="zh-TW" altLang="en-US" dirty="0"/>
              <a:t>所示，</a:t>
            </a:r>
            <a:r>
              <a:rPr lang="zh-TW" altLang="zh-TW" dirty="0"/>
              <a:t>客戶及登入資訊兩個類別，若兩者間的關聯之命名為「客戶擁有登入資訊」，則是描述關係的本質；若為「客戶是登入資訊的擁有者」，則是描述關係的角色</a:t>
            </a:r>
            <a:r>
              <a:rPr lang="zh-TW" altLang="en-US" dirty="0"/>
              <a:t>。 </a:t>
            </a:r>
          </a:p>
        </p:txBody>
      </p:sp>
      <p:sp>
        <p:nvSpPr>
          <p:cNvPr id="23556" name="文字方塊 9">
            <a:extLst>
              <a:ext uri="{FF2B5EF4-FFF2-40B4-BE49-F238E27FC236}">
                <a16:creationId xmlns:a16="http://schemas.microsoft.com/office/drawing/2014/main" id="{89529A45-7004-3C4F-A7D2-B3E3434AC4C5}"/>
              </a:ext>
            </a:extLst>
          </p:cNvPr>
          <p:cNvSpPr txBox="1">
            <a:spLocks noChangeArrowheads="1"/>
          </p:cNvSpPr>
          <p:nvPr/>
        </p:nvSpPr>
        <p:spPr bwMode="auto">
          <a:xfrm>
            <a:off x="1868488" y="6184900"/>
            <a:ext cx="5286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Font typeface="Wingdings" pitchFamily="2" charset="2"/>
              <a:buChar char="q"/>
              <a:defRPr kumimoji="1" sz="2200">
                <a:solidFill>
                  <a:schemeClr val="bg2"/>
                </a:solidFill>
                <a:latin typeface="Times New Roman" panose="02020603050405020304" pitchFamily="18" charset="0"/>
                <a:ea typeface="新細明體" panose="02020500000000000000" pitchFamily="18" charset="-120"/>
              </a:defRPr>
            </a:lvl1pPr>
            <a:lvl2pPr marL="742950" indent="-285750" algn="just">
              <a:lnSpc>
                <a:spcPct val="120000"/>
              </a:lnSpc>
              <a:spcBef>
                <a:spcPct val="20000"/>
              </a:spcBef>
              <a:buFont typeface="Wingdings" pitchFamily="2" charset="2"/>
              <a:buChar char="l"/>
              <a:defRPr kumimoji="1" sz="2200">
                <a:solidFill>
                  <a:schemeClr val="bg2"/>
                </a:solidFill>
                <a:latin typeface="Times New Roman" panose="02020603050405020304" pitchFamily="18" charset="0"/>
                <a:ea typeface="新細明體" panose="02020500000000000000" pitchFamily="18" charset="-120"/>
              </a:defRPr>
            </a:lvl2pPr>
            <a:lvl3pPr marL="11430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3pPr>
            <a:lvl4pPr marL="1600200" indent="-228600" algn="just">
              <a:lnSpc>
                <a:spcPct val="120000"/>
              </a:lnSpc>
              <a:spcBef>
                <a:spcPct val="20000"/>
              </a:spcBef>
              <a:buFont typeface="Wingdings" pitchFamily="2" charset="2"/>
              <a:buChar char="§"/>
              <a:defRPr kumimoji="1" sz="2200">
                <a:solidFill>
                  <a:schemeClr val="bg2"/>
                </a:solidFill>
                <a:latin typeface="Times New Roman" panose="02020603050405020304" pitchFamily="18" charset="0"/>
                <a:ea typeface="新細明體" panose="02020500000000000000" pitchFamily="18" charset="-120"/>
              </a:defRPr>
            </a:lvl4pPr>
            <a:lvl5pPr marL="20574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5pPr>
            <a:lvl6pPr marL="25146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6pPr>
            <a:lvl7pPr marL="29718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7pPr>
            <a:lvl8pPr marL="34290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8pPr>
            <a:lvl9pPr marL="38862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9pPr>
          </a:lstStyle>
          <a:p>
            <a:pPr algn="ctr" eaLnBrk="1" hangingPunct="1">
              <a:spcBef>
                <a:spcPct val="0"/>
              </a:spcBef>
              <a:buFontTx/>
              <a:buNone/>
            </a:pPr>
            <a:r>
              <a:rPr lang="zh-TW" altLang="zh-TW" sz="1100">
                <a:solidFill>
                  <a:schemeClr val="tx1"/>
                </a:solidFill>
              </a:rPr>
              <a:t>圖</a:t>
            </a:r>
            <a:r>
              <a:rPr lang="en-US" altLang="zh-TW" sz="1100">
                <a:solidFill>
                  <a:schemeClr val="tx1"/>
                </a:solidFill>
              </a:rPr>
              <a:t>13-5a </a:t>
            </a:r>
            <a:r>
              <a:rPr lang="zh-TW" altLang="zh-TW" sz="1100">
                <a:solidFill>
                  <a:schemeClr val="tx1"/>
                </a:solidFill>
              </a:rPr>
              <a:t>類別之關聯關係描述範例一</a:t>
            </a:r>
            <a:endParaRPr lang="zh-TW" altLang="en-US" sz="1100">
              <a:solidFill>
                <a:schemeClr val="tx1"/>
              </a:solidFill>
            </a:endParaRPr>
          </a:p>
        </p:txBody>
      </p:sp>
      <p:grpSp>
        <p:nvGrpSpPr>
          <p:cNvPr id="23557" name="Group 15">
            <a:extLst>
              <a:ext uri="{FF2B5EF4-FFF2-40B4-BE49-F238E27FC236}">
                <a16:creationId xmlns:a16="http://schemas.microsoft.com/office/drawing/2014/main" id="{22E6E88F-25C9-7746-8457-2F8815BBD80F}"/>
              </a:ext>
            </a:extLst>
          </p:cNvPr>
          <p:cNvGrpSpPr>
            <a:grpSpLocks/>
          </p:cNvGrpSpPr>
          <p:nvPr/>
        </p:nvGrpSpPr>
        <p:grpSpPr bwMode="auto">
          <a:xfrm>
            <a:off x="827088" y="4786313"/>
            <a:ext cx="7742237" cy="1450975"/>
            <a:chOff x="242" y="3015"/>
            <a:chExt cx="5156" cy="800"/>
          </a:xfrm>
        </p:grpSpPr>
        <p:pic>
          <p:nvPicPr>
            <p:cNvPr id="23560" name="圖片 9">
              <a:extLst>
                <a:ext uri="{FF2B5EF4-FFF2-40B4-BE49-F238E27FC236}">
                  <a16:creationId xmlns:a16="http://schemas.microsoft.com/office/drawing/2014/main" id="{2979DDE1-2604-3F49-93BD-4758A74F5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 y="3021"/>
              <a:ext cx="2556"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圖片 8">
              <a:extLst>
                <a:ext uri="{FF2B5EF4-FFF2-40B4-BE49-F238E27FC236}">
                  <a16:creationId xmlns:a16="http://schemas.microsoft.com/office/drawing/2014/main" id="{60692734-CCE7-DE49-9C39-2DD86F4E9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 y="3015"/>
              <a:ext cx="2517"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 Box 452">
            <a:extLst>
              <a:ext uri="{FF2B5EF4-FFF2-40B4-BE49-F238E27FC236}">
                <a16:creationId xmlns:a16="http://schemas.microsoft.com/office/drawing/2014/main" id="{B6E29ACE-45D1-F84F-B846-CF99097E6EA4}"/>
              </a:ext>
            </a:extLst>
          </p:cNvPr>
          <p:cNvSpPr txBox="1">
            <a:spLocks noChangeArrowheads="1"/>
          </p:cNvSpPr>
          <p:nvPr/>
        </p:nvSpPr>
        <p:spPr bwMode="auto">
          <a:xfrm>
            <a:off x="2246313" y="5029200"/>
            <a:ext cx="8921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upright="1"/>
          <a:lstStyle/>
          <a:p>
            <a:pPr algn="just">
              <a:lnSpc>
                <a:spcPts val="1830"/>
              </a:lnSpc>
              <a:spcAft>
                <a:spcPts val="0"/>
              </a:spcAft>
              <a:defRPr/>
            </a:pPr>
            <a:r>
              <a:rPr lang="zh-TW" sz="1600" kern="100" spc="30" dirty="0">
                <a:latin typeface="Times New Roman" panose="02020603050405020304" pitchFamily="18" charset="0"/>
                <a:ea typeface="新細明體" panose="02020500000000000000" pitchFamily="18" charset="-120"/>
              </a:rPr>
              <a:t>擁有</a:t>
            </a:r>
          </a:p>
        </p:txBody>
      </p:sp>
      <p:sp>
        <p:nvSpPr>
          <p:cNvPr id="20" name="Text Box 453">
            <a:extLst>
              <a:ext uri="{FF2B5EF4-FFF2-40B4-BE49-F238E27FC236}">
                <a16:creationId xmlns:a16="http://schemas.microsoft.com/office/drawing/2014/main" id="{223EF167-C4C3-4A43-A489-87CC65F9B590}"/>
              </a:ext>
            </a:extLst>
          </p:cNvPr>
          <p:cNvSpPr txBox="1">
            <a:spLocks noChangeArrowheads="1"/>
          </p:cNvSpPr>
          <p:nvPr/>
        </p:nvSpPr>
        <p:spPr bwMode="auto">
          <a:xfrm>
            <a:off x="6389688" y="5068888"/>
            <a:ext cx="984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upright="1"/>
          <a:lstStyle/>
          <a:p>
            <a:pPr algn="just">
              <a:lnSpc>
                <a:spcPts val="1830"/>
              </a:lnSpc>
              <a:spcAft>
                <a:spcPts val="0"/>
              </a:spcAft>
              <a:defRPr/>
            </a:pPr>
            <a:r>
              <a:rPr lang="zh-TW" sz="1600" kern="100" spc="30" dirty="0">
                <a:latin typeface="Times New Roman" panose="02020603050405020304" pitchFamily="18" charset="0"/>
                <a:ea typeface="新細明體" panose="02020500000000000000" pitchFamily="18" charset="-120"/>
              </a:rPr>
              <a:t>擁有者</a:t>
            </a:r>
          </a:p>
        </p:txBody>
      </p:sp>
    </p:spTree>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1">
            <a:extLst>
              <a:ext uri="{FF2B5EF4-FFF2-40B4-BE49-F238E27FC236}">
                <a16:creationId xmlns:a16="http://schemas.microsoft.com/office/drawing/2014/main" id="{2C4C65D5-0BBA-0F47-A7AA-1D6926A6E355}"/>
              </a:ext>
            </a:extLst>
          </p:cNvPr>
          <p:cNvSpPr>
            <a:spLocks noGrp="1" noChangeArrowheads="1"/>
          </p:cNvSpPr>
          <p:nvPr>
            <p:ph type="body" sz="half" idx="1"/>
          </p:nvPr>
        </p:nvSpPr>
        <p:spPr/>
        <p:txBody>
          <a:bodyPr/>
          <a:lstStyle/>
          <a:p>
            <a:pPr eaLnBrk="1">
              <a:lnSpc>
                <a:spcPct val="115000"/>
              </a:lnSpc>
            </a:pPr>
            <a:r>
              <a:rPr lang="zh-TW" altLang="zh-TW" sz="2100" dirty="0"/>
              <a:t>以</a:t>
            </a:r>
            <a:r>
              <a:rPr lang="zh-TW" altLang="zh-TW" sz="2100" dirty="0">
                <a:solidFill>
                  <a:srgbClr val="FF2F92"/>
                </a:solidFill>
              </a:rPr>
              <a:t>客戶及訂單</a:t>
            </a:r>
            <a:r>
              <a:rPr lang="zh-TW" altLang="zh-TW" sz="2100" dirty="0"/>
              <a:t>之關聯關係說明，從關係的本質來看，客戶會根據自身的需求去填寫訂單的內容，名稱的方向是由客戶指向訂單；從關係的角色來看，是客戶扮演擁有者的角色及訂單扮演客戶需求的角色，換句話說，客戶是訂單的擁有者，而訂單代表著客戶的需求</a:t>
            </a:r>
            <a:r>
              <a:rPr lang="zh-TW" altLang="en-US" sz="2100" dirty="0"/>
              <a:t>。</a:t>
            </a:r>
          </a:p>
        </p:txBody>
      </p:sp>
      <p:sp>
        <p:nvSpPr>
          <p:cNvPr id="24579" name="Rectangle 13">
            <a:extLst>
              <a:ext uri="{FF2B5EF4-FFF2-40B4-BE49-F238E27FC236}">
                <a16:creationId xmlns:a16="http://schemas.microsoft.com/office/drawing/2014/main" id="{3BAEF70B-2A31-1848-9E4F-A848B77101F1}"/>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(c.9)</a:t>
            </a:r>
            <a:endParaRPr lang="zh-TW" altLang="en-US"/>
          </a:p>
        </p:txBody>
      </p:sp>
      <p:pic>
        <p:nvPicPr>
          <p:cNvPr id="24580" name="Picture 14" descr="z-vb157d-f13-5b">
            <a:extLst>
              <a:ext uri="{FF2B5EF4-FFF2-40B4-BE49-F238E27FC236}">
                <a16:creationId xmlns:a16="http://schemas.microsoft.com/office/drawing/2014/main" id="{C9DFEA00-FA45-9A46-8FF5-669E412F80A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95513" y="3068638"/>
            <a:ext cx="5905500" cy="327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8">
            <a:extLst>
              <a:ext uri="{FF2B5EF4-FFF2-40B4-BE49-F238E27FC236}">
                <a16:creationId xmlns:a16="http://schemas.microsoft.com/office/drawing/2014/main" id="{A69E66A8-4A70-B24D-8BA5-D658FA94CFD0}"/>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(c.10)</a:t>
            </a:r>
            <a:endParaRPr lang="zh-TW" altLang="en-US"/>
          </a:p>
        </p:txBody>
      </p:sp>
      <p:sp>
        <p:nvSpPr>
          <p:cNvPr id="25603" name="Rectangle 9">
            <a:extLst>
              <a:ext uri="{FF2B5EF4-FFF2-40B4-BE49-F238E27FC236}">
                <a16:creationId xmlns:a16="http://schemas.microsoft.com/office/drawing/2014/main" id="{B9FE61F2-7F9D-914D-9C46-18B03BA7DB01}"/>
              </a:ext>
            </a:extLst>
          </p:cNvPr>
          <p:cNvSpPr>
            <a:spLocks noGrp="1" noChangeArrowheads="1"/>
          </p:cNvSpPr>
          <p:nvPr>
            <p:ph type="body" idx="1"/>
          </p:nvPr>
        </p:nvSpPr>
        <p:spPr/>
        <p:txBody>
          <a:bodyPr/>
          <a:lstStyle/>
          <a:p>
            <a:pPr eaLnBrk="1"/>
            <a:r>
              <a:rPr lang="zh-TW" altLang="en-US" dirty="0"/>
              <a:t>在一個關聯關係中，常需表達有多少物件參與此關係，此種資訊與（結構化系統分析與設計之）</a:t>
            </a:r>
            <a:r>
              <a:rPr lang="zh-TW" altLang="en-US" b="1" dirty="0">
                <a:solidFill>
                  <a:srgbClr val="FF2F92"/>
                </a:solidFill>
              </a:rPr>
              <a:t>實體關係圖中的基數 </a:t>
            </a:r>
            <a:r>
              <a:rPr lang="en-US" altLang="zh-TW" b="1" dirty="0">
                <a:solidFill>
                  <a:srgbClr val="FF2F92"/>
                </a:solidFill>
              </a:rPr>
              <a:t>(Cardinality) </a:t>
            </a:r>
            <a:r>
              <a:rPr lang="zh-TW" altLang="en-US" b="1" dirty="0">
                <a:solidFill>
                  <a:srgbClr val="FF2F92"/>
                </a:solidFill>
              </a:rPr>
              <a:t>表達相同</a:t>
            </a:r>
            <a:r>
              <a:rPr lang="zh-TW" altLang="en-US" dirty="0"/>
              <a:t>。</a:t>
            </a:r>
            <a:endParaRPr lang="en-US" altLang="zh-TW" dirty="0"/>
          </a:p>
          <a:p>
            <a:pPr eaLnBrk="1"/>
            <a:r>
              <a:rPr lang="zh-TW" altLang="en-US" dirty="0"/>
              <a:t>基數表示有多少個案例參與該關聯，這裡的「多少」稱為關聯角色的多重性 </a:t>
            </a:r>
            <a:r>
              <a:rPr lang="en-US" altLang="zh-TW" dirty="0"/>
              <a:t>(Multiplicity) </a:t>
            </a:r>
            <a:r>
              <a:rPr lang="zh-TW" altLang="en-US" dirty="0"/>
              <a:t>或稱基數。 </a:t>
            </a:r>
          </a:p>
          <a:p>
            <a:pPr eaLnBrk="1"/>
            <a:r>
              <a:rPr lang="zh-TW" altLang="en-US" dirty="0"/>
              <a:t>一般而言，有三種關聯關係之基數，</a:t>
            </a:r>
            <a:r>
              <a:rPr lang="zh-TW" altLang="en-US" b="1" dirty="0">
                <a:solidFill>
                  <a:srgbClr val="FF2F92"/>
                </a:solidFill>
              </a:rPr>
              <a:t>分別為一對一 </a:t>
            </a:r>
            <a:r>
              <a:rPr lang="en-US" altLang="zh-TW" b="1" dirty="0">
                <a:solidFill>
                  <a:srgbClr val="FF2F92"/>
                </a:solidFill>
              </a:rPr>
              <a:t>(1</a:t>
            </a:r>
            <a:r>
              <a:rPr lang="zh-TW" altLang="en-US" b="1" dirty="0">
                <a:solidFill>
                  <a:srgbClr val="FF2F92"/>
                </a:solidFill>
              </a:rPr>
              <a:t>：</a:t>
            </a:r>
            <a:r>
              <a:rPr lang="en-US" altLang="zh-TW" b="1" dirty="0">
                <a:solidFill>
                  <a:srgbClr val="FF2F92"/>
                </a:solidFill>
              </a:rPr>
              <a:t>1)</a:t>
            </a:r>
            <a:r>
              <a:rPr lang="zh-TW" altLang="en-US" b="1" dirty="0">
                <a:solidFill>
                  <a:srgbClr val="FF2F92"/>
                </a:solidFill>
              </a:rPr>
              <a:t>、一對多 </a:t>
            </a:r>
            <a:r>
              <a:rPr lang="en-US" altLang="zh-TW" b="1" dirty="0">
                <a:solidFill>
                  <a:srgbClr val="FF2F92"/>
                </a:solidFill>
              </a:rPr>
              <a:t>(1</a:t>
            </a:r>
            <a:r>
              <a:rPr lang="zh-TW" altLang="en-US" b="1" dirty="0">
                <a:solidFill>
                  <a:srgbClr val="FF2F92"/>
                </a:solidFill>
              </a:rPr>
              <a:t>：</a:t>
            </a:r>
            <a:r>
              <a:rPr lang="en-US" altLang="zh-TW" b="1" dirty="0">
                <a:solidFill>
                  <a:srgbClr val="FF2F92"/>
                </a:solidFill>
              </a:rPr>
              <a:t>N) </a:t>
            </a:r>
            <a:r>
              <a:rPr lang="zh-TW" altLang="en-US" b="1" dirty="0">
                <a:solidFill>
                  <a:srgbClr val="FF2F92"/>
                </a:solidFill>
              </a:rPr>
              <a:t>或多對多 </a:t>
            </a:r>
            <a:r>
              <a:rPr lang="en-US" altLang="zh-TW" b="1" dirty="0">
                <a:solidFill>
                  <a:srgbClr val="FF2F92"/>
                </a:solidFill>
              </a:rPr>
              <a:t>(M</a:t>
            </a:r>
            <a:r>
              <a:rPr lang="zh-TW" altLang="en-US" b="1" dirty="0">
                <a:solidFill>
                  <a:srgbClr val="FF2F92"/>
                </a:solidFill>
              </a:rPr>
              <a:t>：</a:t>
            </a:r>
            <a:r>
              <a:rPr lang="en-US" altLang="zh-TW" b="1" dirty="0">
                <a:solidFill>
                  <a:srgbClr val="FF2F92"/>
                </a:solidFill>
              </a:rPr>
              <a:t>N)</a:t>
            </a:r>
            <a:r>
              <a:rPr lang="zh-TW" altLang="en-US" dirty="0"/>
              <a:t>。</a:t>
            </a:r>
            <a:r>
              <a:rPr lang="en-US" altLang="zh-TW" dirty="0"/>
              <a:t> </a:t>
            </a:r>
          </a:p>
        </p:txBody>
      </p:sp>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
            <a:extLst>
              <a:ext uri="{FF2B5EF4-FFF2-40B4-BE49-F238E27FC236}">
                <a16:creationId xmlns:a16="http://schemas.microsoft.com/office/drawing/2014/main" id="{F9AF177D-0B83-B04C-9D9A-3B2672EA22CE}"/>
              </a:ext>
            </a:extLst>
          </p:cNvPr>
          <p:cNvSpPr>
            <a:spLocks noGrp="1" noChangeArrowheads="1"/>
          </p:cNvSpPr>
          <p:nvPr>
            <p:ph type="body" idx="1"/>
          </p:nvPr>
        </p:nvSpPr>
        <p:spPr/>
        <p:txBody>
          <a:bodyPr/>
          <a:lstStyle/>
          <a:p>
            <a:pPr eaLnBrk="1"/>
            <a:r>
              <a:rPr lang="zh-TW" altLang="en-US"/>
              <a:t>一個</a:t>
            </a:r>
            <a:r>
              <a:rPr lang="zh-TW" altLang="zh-TW"/>
              <a:t>客戶只可擁有一組登入資訊，而每一組登入資訊只會隸屬於某一個客戶，則我們可以說明關聯基數為</a:t>
            </a:r>
            <a:r>
              <a:rPr lang="en-US" altLang="zh-TW"/>
              <a:t>1</a:t>
            </a:r>
            <a:r>
              <a:rPr lang="zh-TW" altLang="zh-TW"/>
              <a:t>：</a:t>
            </a:r>
            <a:r>
              <a:rPr lang="en-US" altLang="zh-TW"/>
              <a:t>1</a:t>
            </a:r>
            <a:r>
              <a:rPr lang="zh-TW" altLang="en-US"/>
              <a:t>，表達如下圖。</a:t>
            </a:r>
            <a:r>
              <a:rPr lang="en-US" altLang="zh-TW"/>
              <a:t> </a:t>
            </a:r>
          </a:p>
          <a:p>
            <a:pPr eaLnBrk="1"/>
            <a:endParaRPr lang="zh-TW" altLang="en-US"/>
          </a:p>
          <a:p>
            <a:pPr eaLnBrk="1"/>
            <a:endParaRPr lang="zh-TW" altLang="en-US"/>
          </a:p>
          <a:p>
            <a:pPr eaLnBrk="1"/>
            <a:r>
              <a:rPr lang="zh-TW" altLang="en-US"/>
              <a:t>假設</a:t>
            </a:r>
            <a:r>
              <a:rPr lang="zh-TW" altLang="zh-TW"/>
              <a:t>一個客戶可能擁有多張採購訂單或無任何採購訂單，而每筆訂單只會隸屬某一個客戶，則我們可以說明此關聯基數為</a:t>
            </a:r>
            <a:r>
              <a:rPr lang="en-US" altLang="zh-TW"/>
              <a:t>1</a:t>
            </a:r>
            <a:r>
              <a:rPr lang="zh-TW" altLang="zh-TW"/>
              <a:t>：</a:t>
            </a:r>
            <a:r>
              <a:rPr lang="en-US" altLang="zh-TW"/>
              <a:t>N</a:t>
            </a:r>
            <a:r>
              <a:rPr lang="zh-TW" altLang="en-US"/>
              <a:t>，如下圖。</a:t>
            </a:r>
            <a:endParaRPr lang="en-US" altLang="zh-TW"/>
          </a:p>
          <a:p>
            <a:pPr eaLnBrk="1"/>
            <a:endParaRPr lang="zh-TW" altLang="en-US"/>
          </a:p>
        </p:txBody>
      </p:sp>
      <p:pic>
        <p:nvPicPr>
          <p:cNvPr id="26627" name="圖片 13">
            <a:extLst>
              <a:ext uri="{FF2B5EF4-FFF2-40B4-BE49-F238E27FC236}">
                <a16:creationId xmlns:a16="http://schemas.microsoft.com/office/drawing/2014/main" id="{B727F17A-BD34-C345-B12E-AE7CBE76F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349500"/>
            <a:ext cx="5400675"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圖片 3">
            <a:extLst>
              <a:ext uri="{FF2B5EF4-FFF2-40B4-BE49-F238E27FC236}">
                <a16:creationId xmlns:a16="http://schemas.microsoft.com/office/drawing/2014/main" id="{F0E2585D-3CDA-5C42-A35F-AC5720BF7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86" t="-2" b="-4613"/>
          <a:stretch>
            <a:fillRect/>
          </a:stretch>
        </p:blipFill>
        <p:spPr bwMode="auto">
          <a:xfrm>
            <a:off x="2268538" y="4868863"/>
            <a:ext cx="56165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11">
            <a:extLst>
              <a:ext uri="{FF2B5EF4-FFF2-40B4-BE49-F238E27FC236}">
                <a16:creationId xmlns:a16="http://schemas.microsoft.com/office/drawing/2014/main" id="{76771C5D-6E7B-5548-B1D0-1336C1CA8DFE}"/>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(c.11)</a:t>
            </a:r>
            <a:endParaRPr lang="zh-TW" altLang="en-US"/>
          </a:p>
        </p:txBody>
      </p:sp>
    </p:spTree>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2">
            <a:extLst>
              <a:ext uri="{FF2B5EF4-FFF2-40B4-BE49-F238E27FC236}">
                <a16:creationId xmlns:a16="http://schemas.microsoft.com/office/drawing/2014/main" id="{5E2305EF-6E81-5A44-8821-F01C14912925}"/>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(c.12)</a:t>
            </a:r>
            <a:endParaRPr lang="zh-TW" altLang="en-US"/>
          </a:p>
        </p:txBody>
      </p:sp>
      <p:sp>
        <p:nvSpPr>
          <p:cNvPr id="27651" name="Rectangle 23">
            <a:extLst>
              <a:ext uri="{FF2B5EF4-FFF2-40B4-BE49-F238E27FC236}">
                <a16:creationId xmlns:a16="http://schemas.microsoft.com/office/drawing/2014/main" id="{A37D87C2-B4DC-2043-9578-B53E4C4A06A6}"/>
              </a:ext>
            </a:extLst>
          </p:cNvPr>
          <p:cNvSpPr>
            <a:spLocks noGrp="1" noChangeArrowheads="1"/>
          </p:cNvSpPr>
          <p:nvPr>
            <p:ph type="body" idx="1"/>
          </p:nvPr>
        </p:nvSpPr>
        <p:spPr/>
        <p:txBody>
          <a:bodyPr/>
          <a:lstStyle/>
          <a:p>
            <a:pPr eaLnBrk="1"/>
            <a:r>
              <a:rPr lang="zh-TW" altLang="en-US" dirty="0"/>
              <a:t>若兩類別有關聯關係且其</a:t>
            </a:r>
            <a:r>
              <a:rPr lang="zh-TW" altLang="en-US" dirty="0">
                <a:solidFill>
                  <a:srgbClr val="FF2F92"/>
                </a:solidFill>
              </a:rPr>
              <a:t>基數為多對多</a:t>
            </a:r>
            <a:r>
              <a:rPr lang="zh-TW" altLang="en-US" dirty="0"/>
              <a:t>，則該關係上可能會有屬性，此屬性以</a:t>
            </a:r>
            <a:r>
              <a:rPr lang="zh-TW" altLang="en-US" dirty="0">
                <a:solidFill>
                  <a:srgbClr val="FF2F92"/>
                </a:solidFill>
              </a:rPr>
              <a:t>關聯類別 </a:t>
            </a:r>
            <a:r>
              <a:rPr lang="en-US" altLang="zh-TW" dirty="0">
                <a:solidFill>
                  <a:srgbClr val="FF2F92"/>
                </a:solidFill>
              </a:rPr>
              <a:t>(Association Class) </a:t>
            </a:r>
            <a:r>
              <a:rPr lang="zh-TW" altLang="en-US" dirty="0"/>
              <a:t>表示。</a:t>
            </a:r>
            <a:endParaRPr lang="en-US" altLang="zh-TW" dirty="0"/>
          </a:p>
          <a:p>
            <a:pPr eaLnBrk="1"/>
            <a:r>
              <a:rPr lang="zh-TW" altLang="en-US" dirty="0"/>
              <a:t>例如，</a:t>
            </a:r>
            <a:r>
              <a:rPr lang="zh-TW" altLang="zh-TW" dirty="0"/>
              <a:t>在西子灣線上訂購系統中，一筆訂單可以包含多本書籍項目，而同一本書籍也可能包含在其他的訂單條列內，因此訂單及書籍的關聯關係會形成多對多的情況。</a:t>
            </a:r>
            <a:endParaRPr lang="en-US" altLang="zh-TW" dirty="0"/>
          </a:p>
          <a:p>
            <a:pPr eaLnBrk="1"/>
            <a:r>
              <a:rPr lang="zh-TW" altLang="en-US" dirty="0"/>
              <a:t>在此情況下，</a:t>
            </a:r>
            <a:r>
              <a:rPr lang="zh-TW" altLang="zh-TW" dirty="0"/>
              <a:t>因為每位客戶所採購的數量不同，必須衍生出另一個類別，即為購物車資料</a:t>
            </a:r>
            <a:r>
              <a:rPr lang="zh-TW" altLang="en-US" dirty="0"/>
              <a:t>，</a:t>
            </a:r>
            <a:r>
              <a:rPr lang="zh-TW" altLang="zh-TW" dirty="0"/>
              <a:t>而購物車資料之屬性不屬於訂單與書籍兩類別，說明兩者間的關係，須以</a:t>
            </a:r>
            <a:r>
              <a:rPr lang="zh-TW" altLang="zh-TW" dirty="0">
                <a:solidFill>
                  <a:srgbClr val="FF2F92"/>
                </a:solidFill>
              </a:rPr>
              <a:t>關聯類別</a:t>
            </a:r>
            <a:r>
              <a:rPr lang="zh-TW" altLang="zh-TW" dirty="0"/>
              <a:t>來表達</a:t>
            </a:r>
            <a:r>
              <a:rPr lang="zh-TW" altLang="en-US" dirty="0"/>
              <a:t>，如圖</a:t>
            </a:r>
            <a:r>
              <a:rPr lang="en-US" altLang="zh-TW" dirty="0"/>
              <a:t>13-6c</a:t>
            </a:r>
            <a:r>
              <a:rPr lang="zh-TW" altLang="en-US" dirty="0"/>
              <a:t>所示。</a:t>
            </a:r>
          </a:p>
        </p:txBody>
      </p:sp>
    </p:spTree>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a:extLst>
              <a:ext uri="{FF2B5EF4-FFF2-40B4-BE49-F238E27FC236}">
                <a16:creationId xmlns:a16="http://schemas.microsoft.com/office/drawing/2014/main" id="{DD7EA80E-AE08-6043-B3B0-281E19471DAB}"/>
              </a:ext>
            </a:extLst>
          </p:cNvPr>
          <p:cNvSpPr>
            <a:spLocks noGrp="1" noChangeArrowheads="1"/>
          </p:cNvSpPr>
          <p:nvPr>
            <p:ph type="title"/>
          </p:nvPr>
        </p:nvSpPr>
        <p:spPr/>
        <p:txBody>
          <a:bodyPr/>
          <a:lstStyle/>
          <a:p>
            <a:pPr eaLnBrk="1"/>
            <a:r>
              <a:rPr lang="zh-TW" altLang="en-US" dirty="0"/>
              <a:t>圖</a:t>
            </a:r>
            <a:r>
              <a:rPr lang="en-US" altLang="zh-TW" dirty="0"/>
              <a:t>13-6c </a:t>
            </a:r>
            <a:r>
              <a:rPr lang="zh-TW" altLang="en-US" dirty="0"/>
              <a:t>類別關聯關係之</a:t>
            </a:r>
            <a:r>
              <a:rPr lang="zh-TW" altLang="en-US" dirty="0">
                <a:solidFill>
                  <a:srgbClr val="FF2F92"/>
                </a:solidFill>
              </a:rPr>
              <a:t>關聯類別</a:t>
            </a:r>
            <a:r>
              <a:rPr lang="zh-TW" altLang="en-US" dirty="0"/>
              <a:t>範例</a:t>
            </a:r>
          </a:p>
        </p:txBody>
      </p:sp>
      <p:pic>
        <p:nvPicPr>
          <p:cNvPr id="28675" name="Picture 7">
            <a:extLst>
              <a:ext uri="{FF2B5EF4-FFF2-40B4-BE49-F238E27FC236}">
                <a16:creationId xmlns:a16="http://schemas.microsoft.com/office/drawing/2014/main" id="{1162A43E-4450-934B-AFFA-472007E667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08150" y="1438275"/>
            <a:ext cx="6118225" cy="4857750"/>
          </a:xfrm>
        </p:spPr>
      </p:pic>
    </p:spTree>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8">
            <a:extLst>
              <a:ext uri="{FF2B5EF4-FFF2-40B4-BE49-F238E27FC236}">
                <a16:creationId xmlns:a16="http://schemas.microsoft.com/office/drawing/2014/main" id="{5D0895C2-DEA4-5441-8D84-102893B285D3}"/>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(c.13)</a:t>
            </a:r>
            <a:endParaRPr lang="zh-TW" altLang="en-US"/>
          </a:p>
        </p:txBody>
      </p:sp>
      <p:sp>
        <p:nvSpPr>
          <p:cNvPr id="29699" name="Rectangle 9">
            <a:extLst>
              <a:ext uri="{FF2B5EF4-FFF2-40B4-BE49-F238E27FC236}">
                <a16:creationId xmlns:a16="http://schemas.microsoft.com/office/drawing/2014/main" id="{43CB2C97-8FD1-1B4D-8319-DB6ECA78B1A0}"/>
              </a:ext>
            </a:extLst>
          </p:cNvPr>
          <p:cNvSpPr>
            <a:spLocks noGrp="1" noChangeArrowheads="1"/>
          </p:cNvSpPr>
          <p:nvPr>
            <p:ph type="body" idx="1"/>
          </p:nvPr>
        </p:nvSpPr>
        <p:spPr/>
        <p:txBody>
          <a:bodyPr/>
          <a:lstStyle/>
          <a:p>
            <a:pPr eaLnBrk="1"/>
            <a:r>
              <a:rPr lang="zh-TW" altLang="en-US" b="1" dirty="0">
                <a:solidFill>
                  <a:srgbClr val="FF2F92"/>
                </a:solidFill>
              </a:rPr>
              <a:t>聚集 </a:t>
            </a:r>
            <a:r>
              <a:rPr lang="en-US" altLang="zh-TW" b="1" dirty="0">
                <a:solidFill>
                  <a:srgbClr val="FF2F92"/>
                </a:solidFill>
              </a:rPr>
              <a:t>(Aggregation) </a:t>
            </a:r>
            <a:r>
              <a:rPr lang="zh-TW" altLang="en-US" b="1" dirty="0">
                <a:solidFill>
                  <a:srgbClr val="FF2F92"/>
                </a:solidFill>
              </a:rPr>
              <a:t>與組合 </a:t>
            </a:r>
            <a:r>
              <a:rPr lang="en-US" altLang="zh-TW" b="1" dirty="0">
                <a:solidFill>
                  <a:srgbClr val="FF2F92"/>
                </a:solidFill>
              </a:rPr>
              <a:t>(Composition) </a:t>
            </a:r>
            <a:r>
              <a:rPr lang="zh-TW" altLang="en-US" dirty="0"/>
              <a:t>均是關聯關係的一種特定變異。</a:t>
            </a:r>
            <a:endParaRPr lang="en-US" altLang="zh-TW" dirty="0"/>
          </a:p>
          <a:p>
            <a:pPr eaLnBrk="1"/>
            <a:r>
              <a:rPr lang="zh-TW" altLang="en-US" dirty="0"/>
              <a:t>兩者之相同點是描述整體與其組件之關係，也就是均表達一個「</a:t>
            </a:r>
            <a:r>
              <a:rPr lang="zh-TW" altLang="en-US" dirty="0">
                <a:solidFill>
                  <a:srgbClr val="FF2F92"/>
                </a:solidFill>
              </a:rPr>
              <a:t>較大</a:t>
            </a:r>
            <a:r>
              <a:rPr lang="zh-TW" altLang="en-US" dirty="0"/>
              <a:t>」類別之物件（整體）是由另一些「</a:t>
            </a:r>
            <a:r>
              <a:rPr lang="zh-TW" altLang="en-US" dirty="0">
                <a:solidFill>
                  <a:srgbClr val="FF2F92"/>
                </a:solidFill>
              </a:rPr>
              <a:t>較小</a:t>
            </a:r>
            <a:r>
              <a:rPr lang="zh-TW" altLang="en-US" dirty="0"/>
              <a:t>」類別之物件（組件）所組成。</a:t>
            </a:r>
            <a:endParaRPr lang="en-US" altLang="zh-TW" dirty="0"/>
          </a:p>
          <a:p>
            <a:pPr eaLnBrk="1"/>
            <a:r>
              <a:rPr lang="zh-TW" altLang="en-US" b="1" dirty="0">
                <a:solidFill>
                  <a:srgbClr val="FF2F92"/>
                </a:solidFill>
              </a:rPr>
              <a:t>組合</a:t>
            </a:r>
            <a:r>
              <a:rPr lang="zh-TW" altLang="en-US" dirty="0"/>
              <a:t>是</a:t>
            </a:r>
            <a:r>
              <a:rPr lang="zh-TW" altLang="en-US" b="1" dirty="0">
                <a:solidFill>
                  <a:srgbClr val="FF2F92"/>
                </a:solidFill>
              </a:rPr>
              <a:t>聚集的特例</a:t>
            </a:r>
            <a:r>
              <a:rPr lang="zh-TW" altLang="en-US" dirty="0"/>
              <a:t>，組合有較強的限制，例如組合之整體很強地擁有其組件，當整體之物件被複製或刪除，則其所有組件也會被複製或刪除。</a:t>
            </a:r>
            <a:endParaRPr lang="en-US" altLang="zh-TW" dirty="0"/>
          </a:p>
          <a:p>
            <a:pPr eaLnBrk="1"/>
            <a:r>
              <a:rPr lang="zh-TW" altLang="en-US" dirty="0"/>
              <a:t>但聚集不會如此，也就是說，組合關聯的組件不能單獨存在，而聚集的組件可單獨存在。</a:t>
            </a:r>
            <a:endParaRPr lang="en-US" altLang="zh-TW" dirty="0"/>
          </a:p>
        </p:txBody>
      </p:sp>
    </p:spTree>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
            <a:extLst>
              <a:ext uri="{FF2B5EF4-FFF2-40B4-BE49-F238E27FC236}">
                <a16:creationId xmlns:a16="http://schemas.microsoft.com/office/drawing/2014/main" id="{8EAE5CF7-34DB-394C-8DC0-3B435E8F9610}"/>
              </a:ext>
            </a:extLst>
          </p:cNvPr>
          <p:cNvSpPr>
            <a:spLocks noGrp="1" noChangeArrowheads="1"/>
          </p:cNvSpPr>
          <p:nvPr>
            <p:ph type="body" sz="half" idx="1"/>
          </p:nvPr>
        </p:nvSpPr>
        <p:spPr>
          <a:xfrm>
            <a:off x="719138" y="1438275"/>
            <a:ext cx="8097837" cy="2638425"/>
          </a:xfrm>
        </p:spPr>
        <p:txBody>
          <a:bodyPr/>
          <a:lstStyle/>
          <a:p>
            <a:pPr eaLnBrk="1"/>
            <a:r>
              <a:rPr lang="zh-TW" altLang="en-US" dirty="0"/>
              <a:t>圖上方表示一張發票擁有</a:t>
            </a:r>
            <a:r>
              <a:rPr lang="zh-TW" altLang="en-US" b="1" dirty="0">
                <a:solidFill>
                  <a:srgbClr val="FF2F92"/>
                </a:solidFill>
              </a:rPr>
              <a:t>多個發票項目</a:t>
            </a:r>
            <a:r>
              <a:rPr lang="zh-TW" altLang="en-US" dirty="0"/>
              <a:t>，當該張發票被刪除時，其所屬的所有</a:t>
            </a:r>
            <a:r>
              <a:rPr lang="zh-TW" altLang="en-US" b="1" dirty="0">
                <a:solidFill>
                  <a:srgbClr val="FF2F92"/>
                </a:solidFill>
              </a:rPr>
              <a:t>發票項目也須一併刪除</a:t>
            </a:r>
            <a:r>
              <a:rPr lang="zh-TW" altLang="en-US" dirty="0"/>
              <a:t>，因為若無該發票，則其發票項目就毫無意義（整體很強地擁有其組件），這種關係是</a:t>
            </a:r>
            <a:r>
              <a:rPr lang="zh-TW" altLang="en-US" b="1" dirty="0">
                <a:solidFill>
                  <a:srgbClr val="FF2F92"/>
                </a:solidFill>
              </a:rPr>
              <a:t>組合</a:t>
            </a:r>
            <a:r>
              <a:rPr lang="zh-TW" altLang="en-US" dirty="0"/>
              <a:t>的關聯關係。</a:t>
            </a:r>
            <a:endParaRPr lang="en-US" altLang="zh-TW" dirty="0"/>
          </a:p>
          <a:p>
            <a:pPr eaLnBrk="1"/>
            <a:r>
              <a:rPr lang="zh-TW" altLang="en-US" dirty="0"/>
              <a:t>圖下方表示一部車有</a:t>
            </a:r>
            <a:r>
              <a:rPr lang="zh-TW" altLang="en-US" b="1" dirty="0">
                <a:solidFill>
                  <a:srgbClr val="FF2F92"/>
                </a:solidFill>
              </a:rPr>
              <a:t>多個輪胎，雖然輪胎屬於車子，但輪胎也可以單獨存在</a:t>
            </a:r>
            <a:r>
              <a:rPr lang="zh-TW" altLang="en-US" dirty="0"/>
              <a:t>，這種關係是</a:t>
            </a:r>
            <a:r>
              <a:rPr lang="zh-TW" altLang="en-US" b="1" dirty="0"/>
              <a:t>聚集</a:t>
            </a:r>
            <a:r>
              <a:rPr lang="zh-TW" altLang="en-US" dirty="0"/>
              <a:t>的關聯關係。 </a:t>
            </a:r>
          </a:p>
        </p:txBody>
      </p:sp>
      <p:sp>
        <p:nvSpPr>
          <p:cNvPr id="30723" name="Rectangle 12">
            <a:extLst>
              <a:ext uri="{FF2B5EF4-FFF2-40B4-BE49-F238E27FC236}">
                <a16:creationId xmlns:a16="http://schemas.microsoft.com/office/drawing/2014/main" id="{D78B43A4-B9AF-C640-BEF7-F54EB81BE3DF}"/>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(c.14)</a:t>
            </a:r>
            <a:endParaRPr lang="zh-TW" altLang="en-US"/>
          </a:p>
        </p:txBody>
      </p:sp>
      <p:pic>
        <p:nvPicPr>
          <p:cNvPr id="30724" name="Picture 14" descr="z-vb157d-f13-7">
            <a:extLst>
              <a:ext uri="{FF2B5EF4-FFF2-40B4-BE49-F238E27FC236}">
                <a16:creationId xmlns:a16="http://schemas.microsoft.com/office/drawing/2014/main" id="{DB2617D4-7C4D-4542-9569-80E7A5880CB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2430" t="37637" r="6013" b="7285"/>
          <a:stretch>
            <a:fillRect/>
          </a:stretch>
        </p:blipFill>
        <p:spPr>
          <a:xfrm>
            <a:off x="1331913" y="4402138"/>
            <a:ext cx="7200900" cy="13668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8">
            <a:extLst>
              <a:ext uri="{FF2B5EF4-FFF2-40B4-BE49-F238E27FC236}">
                <a16:creationId xmlns:a16="http://schemas.microsoft.com/office/drawing/2014/main" id="{1DFBC6B7-ED38-D64D-9ED2-02305517E055}"/>
              </a:ext>
            </a:extLst>
          </p:cNvPr>
          <p:cNvSpPr>
            <a:spLocks noGrp="1" noChangeArrowheads="1"/>
          </p:cNvSpPr>
          <p:nvPr>
            <p:ph type="body" idx="1"/>
          </p:nvPr>
        </p:nvSpPr>
        <p:spPr/>
        <p:txBody>
          <a:bodyPr/>
          <a:lstStyle/>
          <a:p>
            <a:pPr eaLnBrk="1">
              <a:lnSpc>
                <a:spcPct val="110000"/>
              </a:lnSpc>
            </a:pPr>
            <a:r>
              <a:rPr lang="zh-TW" altLang="en-US" b="1" dirty="0">
                <a:solidFill>
                  <a:srgbClr val="FF2F92"/>
                </a:solidFill>
              </a:rPr>
              <a:t>實現化關係 </a:t>
            </a:r>
            <a:r>
              <a:rPr lang="en-US" altLang="zh-TW" b="1" dirty="0">
                <a:solidFill>
                  <a:srgbClr val="FF2F92"/>
                </a:solidFill>
              </a:rPr>
              <a:t>(Realization)</a:t>
            </a:r>
            <a:endParaRPr lang="zh-TW" altLang="en-US" b="1" dirty="0">
              <a:solidFill>
                <a:srgbClr val="FF2F92"/>
              </a:solidFill>
            </a:endParaRPr>
          </a:p>
          <a:p>
            <a:pPr lvl="1" eaLnBrk="1">
              <a:lnSpc>
                <a:spcPct val="110000"/>
              </a:lnSpc>
            </a:pPr>
            <a:r>
              <a:rPr lang="zh-TW" altLang="en-US" dirty="0"/>
              <a:t>它表達</a:t>
            </a:r>
            <a:r>
              <a:rPr lang="zh-TW" altLang="en-US" b="1" dirty="0">
                <a:solidFill>
                  <a:srgbClr val="FF2F92"/>
                </a:solidFill>
              </a:rPr>
              <a:t>某一類別之行為是由另一介面類別來描述規範</a:t>
            </a:r>
            <a:r>
              <a:rPr lang="zh-TW" altLang="en-US" dirty="0"/>
              <a:t>。</a:t>
            </a:r>
            <a:endParaRPr lang="en-US" altLang="zh-TW" dirty="0"/>
          </a:p>
          <a:p>
            <a:pPr lvl="1" eaLnBrk="1">
              <a:lnSpc>
                <a:spcPct val="110000"/>
              </a:lnSpc>
            </a:pPr>
            <a:r>
              <a:rPr lang="zh-TW" altLang="en-US" dirty="0"/>
              <a:t>在物件導向之領域中可</a:t>
            </a:r>
            <a:r>
              <a:rPr lang="zh-TW" altLang="en-US" dirty="0">
                <a:solidFill>
                  <a:srgbClr val="FF2F92"/>
                </a:solidFill>
              </a:rPr>
              <a:t>允許某類別實現其他類別之描述</a:t>
            </a:r>
            <a:r>
              <a:rPr lang="zh-TW" altLang="en-US" dirty="0"/>
              <a:t>，這意謂著該</a:t>
            </a:r>
            <a:r>
              <a:rPr lang="zh-TW" altLang="en-US" dirty="0">
                <a:solidFill>
                  <a:srgbClr val="FF2F92"/>
                </a:solidFill>
              </a:rPr>
              <a:t>實現類別必須順從某介面 </a:t>
            </a:r>
            <a:r>
              <a:rPr lang="en-US" altLang="zh-TW" dirty="0">
                <a:solidFill>
                  <a:srgbClr val="FF2F92"/>
                </a:solidFill>
              </a:rPr>
              <a:t>(Interface)</a:t>
            </a:r>
            <a:r>
              <a:rPr lang="zh-TW" altLang="en-US" dirty="0"/>
              <a:t>（被實現類別）之</a:t>
            </a:r>
            <a:r>
              <a:rPr lang="zh-TW" altLang="en-US" b="1" dirty="0">
                <a:solidFill>
                  <a:srgbClr val="FF2F92"/>
                </a:solidFill>
              </a:rPr>
              <a:t>描述定義</a:t>
            </a:r>
            <a:r>
              <a:rPr lang="zh-TW" altLang="en-US" dirty="0"/>
              <a:t>，但</a:t>
            </a:r>
            <a:r>
              <a:rPr lang="zh-TW" altLang="en-US" b="1" dirty="0">
                <a:solidFill>
                  <a:srgbClr val="00B050"/>
                </a:solidFill>
              </a:rPr>
              <a:t>不需用繼承</a:t>
            </a:r>
            <a:r>
              <a:rPr lang="zh-TW" altLang="en-US" dirty="0"/>
              <a:t>。 </a:t>
            </a:r>
            <a:endParaRPr lang="en-US" altLang="zh-TW" dirty="0"/>
          </a:p>
          <a:p>
            <a:pPr lvl="1" eaLnBrk="1">
              <a:lnSpc>
                <a:spcPct val="110000"/>
              </a:lnSpc>
            </a:pPr>
            <a:r>
              <a:rPr lang="zh-TW" altLang="en-US" dirty="0"/>
              <a:t>「繼承」是應用在關係密切 </a:t>
            </a:r>
            <a:r>
              <a:rPr lang="en-US" altLang="zh-TW" dirty="0"/>
              <a:t>(is a) </a:t>
            </a:r>
            <a:r>
              <a:rPr lang="zh-TW" altLang="en-US" dirty="0"/>
              <a:t>的類別中，例如「卡車」繼承「車子」</a:t>
            </a:r>
            <a:r>
              <a:rPr lang="en-US" altLang="zh-TW" dirty="0"/>
              <a:t>(Truck is a car)</a:t>
            </a:r>
            <a:r>
              <a:rPr lang="zh-TW" altLang="en-US" dirty="0"/>
              <a:t>。</a:t>
            </a:r>
            <a:endParaRPr lang="en-US" altLang="zh-TW" dirty="0"/>
          </a:p>
          <a:p>
            <a:pPr lvl="1" eaLnBrk="1">
              <a:lnSpc>
                <a:spcPct val="110000"/>
              </a:lnSpc>
            </a:pPr>
            <a:r>
              <a:rPr lang="zh-TW" altLang="en-US" dirty="0"/>
              <a:t>「</a:t>
            </a:r>
            <a:r>
              <a:rPr lang="zh-TW" altLang="en-US" b="1" dirty="0">
                <a:solidFill>
                  <a:srgbClr val="00B050"/>
                </a:solidFill>
              </a:rPr>
              <a:t>實現化</a:t>
            </a:r>
            <a:r>
              <a:rPr lang="zh-TW" altLang="en-US" dirty="0"/>
              <a:t>」可用在</a:t>
            </a:r>
            <a:r>
              <a:rPr lang="zh-TW" altLang="en-US" b="1" dirty="0">
                <a:solidFill>
                  <a:srgbClr val="00B050"/>
                </a:solidFill>
              </a:rPr>
              <a:t>毫無關係</a:t>
            </a:r>
            <a:r>
              <a:rPr lang="zh-TW" altLang="en-US" dirty="0"/>
              <a:t>的類別中，例如「文書處理」以及「資料備份」皆會用到「</a:t>
            </a:r>
            <a:r>
              <a:rPr lang="zh-TW" altLang="en-US" dirty="0">
                <a:solidFill>
                  <a:srgbClr val="00B050"/>
                </a:solidFill>
              </a:rPr>
              <a:t>存檔</a:t>
            </a:r>
            <a:r>
              <a:rPr lang="zh-TW" altLang="en-US" dirty="0"/>
              <a:t>」的功能，只要將存檔的功能定義在「存檔介面」中，「文書處理」和「資料備份」皆遵循「</a:t>
            </a:r>
            <a:r>
              <a:rPr lang="zh-TW" altLang="en-US" b="1" dirty="0">
                <a:solidFill>
                  <a:srgbClr val="00B050"/>
                </a:solidFill>
              </a:rPr>
              <a:t>存檔介面</a:t>
            </a:r>
            <a:r>
              <a:rPr lang="zh-TW" altLang="en-US" dirty="0"/>
              <a:t>」的定義，也就是皆實現「存檔介面」，即可免去不一致之問題。</a:t>
            </a:r>
          </a:p>
        </p:txBody>
      </p:sp>
      <p:sp>
        <p:nvSpPr>
          <p:cNvPr id="31747" name="Rectangle 9">
            <a:extLst>
              <a:ext uri="{FF2B5EF4-FFF2-40B4-BE49-F238E27FC236}">
                <a16:creationId xmlns:a16="http://schemas.microsoft.com/office/drawing/2014/main" id="{7DC87A4E-F146-E44E-8600-7200C8E0131E}"/>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(c.15)</a:t>
            </a:r>
            <a:endParaRPr lang="zh-TW" altLang="en-US"/>
          </a:p>
        </p:txBody>
      </p:sp>
    </p:spTree>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
            <a:extLst>
              <a:ext uri="{FF2B5EF4-FFF2-40B4-BE49-F238E27FC236}">
                <a16:creationId xmlns:a16="http://schemas.microsoft.com/office/drawing/2014/main" id="{9702B77A-E7EE-A948-9C43-779959005031}"/>
              </a:ext>
            </a:extLst>
          </p:cNvPr>
          <p:cNvSpPr>
            <a:spLocks noGrp="1" noChangeArrowheads="1"/>
          </p:cNvSpPr>
          <p:nvPr>
            <p:ph type="body" sz="half" idx="1"/>
          </p:nvPr>
        </p:nvSpPr>
        <p:spPr/>
        <p:txBody>
          <a:bodyPr/>
          <a:lstStyle/>
          <a:p>
            <a:pPr eaLnBrk="1"/>
            <a:r>
              <a:rPr lang="zh-TW" altLang="en-US" sz="2000" dirty="0"/>
              <a:t>有四個類別</a:t>
            </a:r>
            <a:r>
              <a:rPr lang="en-US" altLang="zh-TW" sz="2000" dirty="0"/>
              <a:t>︰</a:t>
            </a:r>
            <a:r>
              <a:rPr lang="zh-TW" altLang="en-US" sz="2000" b="1" dirty="0">
                <a:solidFill>
                  <a:srgbClr val="FF2F92"/>
                </a:solidFill>
              </a:rPr>
              <a:t>輸入流、資料輸入流、資料輸入與訂單讀取設備</a:t>
            </a:r>
            <a:r>
              <a:rPr lang="zh-TW" altLang="en-US" sz="2000" dirty="0"/>
              <a:t>。其中，輸入流是一個</a:t>
            </a:r>
            <a:r>
              <a:rPr lang="zh-TW" altLang="en-US" sz="2000" dirty="0">
                <a:solidFill>
                  <a:srgbClr val="FF2F92"/>
                </a:solidFill>
              </a:rPr>
              <a:t>抽象類別</a:t>
            </a:r>
            <a:r>
              <a:rPr lang="zh-TW" altLang="en-US" sz="2000" dirty="0"/>
              <a:t>，而資料輸入是一個</a:t>
            </a:r>
            <a:r>
              <a:rPr lang="zh-TW" altLang="en-US" sz="2000" dirty="0">
                <a:solidFill>
                  <a:srgbClr val="FF2F92"/>
                </a:solidFill>
              </a:rPr>
              <a:t>介面</a:t>
            </a:r>
            <a:r>
              <a:rPr lang="zh-TW" altLang="en-US" sz="2000" dirty="0"/>
              <a:t>，訂單讀取設備需使用資料輸入的功能（相依關係）；資料輸入流類別繼承輸入流類別，為輸入流類別之子類別；另一方面，資料輸入流類別實現資料輸入介面，遵循資料輸入介面之定義。</a:t>
            </a:r>
            <a:endParaRPr lang="en-US" altLang="zh-TW" sz="2000" dirty="0"/>
          </a:p>
          <a:p>
            <a:pPr eaLnBrk="1"/>
            <a:r>
              <a:rPr lang="zh-TW" altLang="en-US" sz="2000" dirty="0"/>
              <a:t>因此，</a:t>
            </a:r>
            <a:r>
              <a:rPr lang="zh-TW" altLang="en-US" sz="2000" b="1" dirty="0">
                <a:solidFill>
                  <a:srgbClr val="00B050"/>
                </a:solidFill>
              </a:rPr>
              <a:t>資料輸入流與資料輸入間之連結是一種實現化之關係</a:t>
            </a:r>
            <a:r>
              <a:rPr lang="zh-TW" altLang="en-US" sz="2000" dirty="0"/>
              <a:t>。 </a:t>
            </a:r>
          </a:p>
        </p:txBody>
      </p:sp>
      <p:sp>
        <p:nvSpPr>
          <p:cNvPr id="32771" name="Rectangle 12">
            <a:extLst>
              <a:ext uri="{FF2B5EF4-FFF2-40B4-BE49-F238E27FC236}">
                <a16:creationId xmlns:a16="http://schemas.microsoft.com/office/drawing/2014/main" id="{29BF7D0E-A946-1148-B24A-6371C5074D95}"/>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(c.16)</a:t>
            </a:r>
            <a:endParaRPr lang="zh-TW" altLang="en-US"/>
          </a:p>
        </p:txBody>
      </p:sp>
      <p:pic>
        <p:nvPicPr>
          <p:cNvPr id="32772" name="Picture 13" descr="z-vb157d-f13-8a">
            <a:extLst>
              <a:ext uri="{FF2B5EF4-FFF2-40B4-BE49-F238E27FC236}">
                <a16:creationId xmlns:a16="http://schemas.microsoft.com/office/drawing/2014/main" id="{739CD691-5A8E-A441-B28D-D73767F0CBF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8621" t="20985" r="3323" b="5533"/>
          <a:stretch>
            <a:fillRect/>
          </a:stretch>
        </p:blipFill>
        <p:spPr>
          <a:xfrm>
            <a:off x="1835150" y="3933825"/>
            <a:ext cx="5616575" cy="228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8">
            <a:extLst>
              <a:ext uri="{FF2B5EF4-FFF2-40B4-BE49-F238E27FC236}">
                <a16:creationId xmlns:a16="http://schemas.microsoft.com/office/drawing/2014/main" id="{A8E4E021-5410-194E-8E97-7AEA69BE3482}"/>
              </a:ext>
            </a:extLst>
          </p:cNvPr>
          <p:cNvSpPr>
            <a:spLocks noGrp="1" noChangeArrowheads="1"/>
          </p:cNvSpPr>
          <p:nvPr>
            <p:ph type="body" idx="1"/>
          </p:nvPr>
        </p:nvSpPr>
        <p:spPr/>
        <p:txBody>
          <a:bodyPr/>
          <a:lstStyle/>
          <a:p>
            <a:pPr eaLnBrk="1">
              <a:buFont typeface="Wingdings" pitchFamily="2" charset="2"/>
              <a:buNone/>
            </a:pPr>
            <a:r>
              <a:rPr lang="zh-TW" altLang="en-US"/>
              <a:t>詳讀本章，你至少能瞭解：</a:t>
            </a:r>
          </a:p>
          <a:p>
            <a:pPr eaLnBrk="1"/>
            <a:r>
              <a:rPr lang="zh-TW" altLang="zh-TW"/>
              <a:t>物件導向系統分析與設計中之物件結構塑模工作。</a:t>
            </a:r>
          </a:p>
          <a:p>
            <a:pPr eaLnBrk="1"/>
            <a:r>
              <a:rPr lang="zh-TW" altLang="zh-TW"/>
              <a:t>何謂類別圖與物件圖及其用途。</a:t>
            </a:r>
          </a:p>
          <a:p>
            <a:pPr eaLnBrk="1"/>
            <a:r>
              <a:rPr lang="zh-TW" altLang="zh-TW"/>
              <a:t>類別圖與物件圖之建構步驟與準則。</a:t>
            </a:r>
          </a:p>
          <a:p>
            <a:pPr eaLnBrk="1"/>
            <a:r>
              <a:rPr lang="zh-TW" altLang="zh-TW"/>
              <a:t>如何封裝類別。</a:t>
            </a:r>
          </a:p>
          <a:p>
            <a:pPr eaLnBrk="1"/>
            <a:r>
              <a:rPr lang="zh-TW" altLang="zh-TW"/>
              <a:t>如何以類別圖與物件圖進行物件結構塑模。</a:t>
            </a:r>
            <a:endParaRPr lang="zh-TW" altLang="en-US"/>
          </a:p>
        </p:txBody>
      </p:sp>
      <p:sp>
        <p:nvSpPr>
          <p:cNvPr id="6147" name="Rectangle 9">
            <a:extLst>
              <a:ext uri="{FF2B5EF4-FFF2-40B4-BE49-F238E27FC236}">
                <a16:creationId xmlns:a16="http://schemas.microsoft.com/office/drawing/2014/main" id="{D5D5095C-BDFD-8E46-99E9-AF9952E0AEDB}"/>
              </a:ext>
            </a:extLst>
          </p:cNvPr>
          <p:cNvSpPr>
            <a:spLocks noGrp="1" noChangeArrowheads="1"/>
          </p:cNvSpPr>
          <p:nvPr>
            <p:ph type="title"/>
          </p:nvPr>
        </p:nvSpPr>
        <p:spPr/>
        <p:txBody>
          <a:bodyPr/>
          <a:lstStyle/>
          <a:p>
            <a:pPr eaLnBrk="1"/>
            <a:r>
              <a:rPr lang="zh-TW" altLang="en-US"/>
              <a:t>學習目標</a:t>
            </a:r>
          </a:p>
        </p:txBody>
      </p:sp>
    </p:spTree>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a:extLst>
              <a:ext uri="{FF2B5EF4-FFF2-40B4-BE49-F238E27FC236}">
                <a16:creationId xmlns:a16="http://schemas.microsoft.com/office/drawing/2014/main" id="{C571D954-6173-414A-8077-4DF51AC75058}"/>
              </a:ext>
            </a:extLst>
          </p:cNvPr>
          <p:cNvSpPr>
            <a:spLocks noGrp="1" noChangeArrowheads="1"/>
          </p:cNvSpPr>
          <p:nvPr>
            <p:ph type="body" idx="1"/>
          </p:nvPr>
        </p:nvSpPr>
        <p:spPr/>
        <p:txBody>
          <a:bodyPr/>
          <a:lstStyle/>
          <a:p>
            <a:pPr eaLnBrk="1"/>
            <a:r>
              <a:rPr lang="zh-TW" altLang="en-US" dirty="0"/>
              <a:t>類別圖可以表達</a:t>
            </a:r>
            <a:r>
              <a:rPr lang="zh-TW" altLang="en-US" dirty="0">
                <a:solidFill>
                  <a:srgbClr val="FF2F92"/>
                </a:solidFill>
              </a:rPr>
              <a:t>類別間之限制</a:t>
            </a:r>
            <a:r>
              <a:rPr lang="zh-TW" altLang="en-US" dirty="0"/>
              <a:t>，限制可用自然語言或用</a:t>
            </a:r>
            <a:r>
              <a:rPr lang="en-US" altLang="zh-TW" dirty="0"/>
              <a:t>UML </a:t>
            </a:r>
            <a:r>
              <a:rPr lang="zh-TW" altLang="en-US" dirty="0"/>
              <a:t>提供的物件限制語言 </a:t>
            </a:r>
            <a:r>
              <a:rPr lang="en-US" altLang="zh-TW" dirty="0"/>
              <a:t>(Object Constraint Language, OCL)</a:t>
            </a:r>
            <a:r>
              <a:rPr lang="zh-TW" altLang="en-US" dirty="0"/>
              <a:t> 來描述，</a:t>
            </a:r>
            <a:r>
              <a:rPr lang="zh-TW" altLang="en-US" dirty="0">
                <a:solidFill>
                  <a:srgbClr val="FF2F92"/>
                </a:solidFill>
              </a:rPr>
              <a:t>但這些描述必須表達在大括號中</a:t>
            </a:r>
            <a:r>
              <a:rPr lang="en-US" altLang="zh-TW" dirty="0">
                <a:solidFill>
                  <a:srgbClr val="FF2F92"/>
                </a:solidFill>
              </a:rPr>
              <a:t> </a:t>
            </a:r>
            <a:r>
              <a:rPr lang="en-US" altLang="zh-TW" dirty="0"/>
              <a:t>({})</a:t>
            </a:r>
            <a:r>
              <a:rPr lang="zh-TW" altLang="en-US" dirty="0"/>
              <a:t>。</a:t>
            </a:r>
            <a:endParaRPr lang="en-US" altLang="zh-TW" dirty="0"/>
          </a:p>
          <a:p>
            <a:pPr eaLnBrk="1"/>
            <a:r>
              <a:rPr lang="zh-TW" altLang="en-US" dirty="0"/>
              <a:t>例如圖</a:t>
            </a:r>
            <a:r>
              <a:rPr lang="en-US" altLang="zh-TW" dirty="0"/>
              <a:t>13-8b</a:t>
            </a:r>
            <a:r>
              <a:rPr lang="zh-TW" altLang="en-US" dirty="0"/>
              <a:t>中之大括號內表示對公司客戶有信用限制，如｛</a:t>
            </a:r>
            <a:r>
              <a:rPr lang="en-US" altLang="zh-TW" dirty="0"/>
              <a:t>if </a:t>
            </a:r>
            <a:r>
              <a:rPr lang="zh-TW" altLang="en-US" dirty="0"/>
              <a:t>客戶的信用狀況是“</a:t>
            </a:r>
            <a:r>
              <a:rPr lang="en-US" altLang="zh-TW" dirty="0"/>
              <a:t>poor</a:t>
            </a:r>
            <a:r>
              <a:rPr lang="zh-TW" altLang="en-US" dirty="0"/>
              <a:t>”，則訂單付款值須設成“</a:t>
            </a:r>
            <a:r>
              <a:rPr lang="en-US" altLang="zh-TW" dirty="0"/>
              <a:t>true</a:t>
            </a:r>
            <a:r>
              <a:rPr lang="zh-TW" altLang="en-US" dirty="0"/>
              <a:t>”｝，但對個人客戶沒有該限制。</a:t>
            </a:r>
          </a:p>
        </p:txBody>
      </p:sp>
      <p:sp>
        <p:nvSpPr>
          <p:cNvPr id="33795" name="Rectangle 10">
            <a:extLst>
              <a:ext uri="{FF2B5EF4-FFF2-40B4-BE49-F238E27FC236}">
                <a16:creationId xmlns:a16="http://schemas.microsoft.com/office/drawing/2014/main" id="{A2BAEF10-B254-244E-A2B2-D6840A7034D3}"/>
              </a:ext>
            </a:extLst>
          </p:cNvPr>
          <p:cNvSpPr>
            <a:spLocks noGrp="1" noChangeArrowheads="1"/>
          </p:cNvSpPr>
          <p:nvPr>
            <p:ph type="title"/>
          </p:nvPr>
        </p:nvSpPr>
        <p:spPr/>
        <p:txBody>
          <a:bodyPr/>
          <a:lstStyle/>
          <a:p>
            <a:pPr eaLnBrk="1"/>
            <a:r>
              <a:rPr lang="en-US" altLang="zh-TW"/>
              <a:t>13.2.2 </a:t>
            </a:r>
            <a:r>
              <a:rPr lang="zh-TW" altLang="en-US"/>
              <a:t>類別間之關係</a:t>
            </a:r>
            <a:r>
              <a:rPr lang="en-US" altLang="zh-TW"/>
              <a:t>(c.17)</a:t>
            </a:r>
            <a:endParaRPr lang="zh-TW" altLang="en-US"/>
          </a:p>
        </p:txBody>
      </p:sp>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a:extLst>
              <a:ext uri="{FF2B5EF4-FFF2-40B4-BE49-F238E27FC236}">
                <a16:creationId xmlns:a16="http://schemas.microsoft.com/office/drawing/2014/main" id="{B9252E48-DFEF-2249-B5C1-0500AD355C18}"/>
              </a:ext>
            </a:extLst>
          </p:cNvPr>
          <p:cNvSpPr>
            <a:spLocks noGrp="1" noChangeArrowheads="1"/>
          </p:cNvSpPr>
          <p:nvPr>
            <p:ph type="title"/>
          </p:nvPr>
        </p:nvSpPr>
        <p:spPr/>
        <p:txBody>
          <a:bodyPr/>
          <a:lstStyle/>
          <a:p>
            <a:pPr eaLnBrk="1"/>
            <a:r>
              <a:rPr lang="zh-TW" altLang="en-US"/>
              <a:t>圖</a:t>
            </a:r>
            <a:r>
              <a:rPr lang="en-US" altLang="zh-TW"/>
              <a:t>13-8b </a:t>
            </a:r>
            <a:r>
              <a:rPr lang="zh-TW" altLang="en-US"/>
              <a:t>類別間之限制範例</a:t>
            </a:r>
          </a:p>
        </p:txBody>
      </p:sp>
      <p:pic>
        <p:nvPicPr>
          <p:cNvPr id="34819" name="Picture 8" descr="z-vb157d-f13-8b">
            <a:extLst>
              <a:ext uri="{FF2B5EF4-FFF2-40B4-BE49-F238E27FC236}">
                <a16:creationId xmlns:a16="http://schemas.microsoft.com/office/drawing/2014/main" id="{5F9FB779-8079-6845-9C0A-860070823D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8292" t="12810" r="4929" b="2679"/>
          <a:stretch>
            <a:fillRect/>
          </a:stretch>
        </p:blipFill>
        <p:spPr>
          <a:xfrm>
            <a:off x="2051050" y="1484313"/>
            <a:ext cx="5832475" cy="4752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a:extLst>
              <a:ext uri="{FF2B5EF4-FFF2-40B4-BE49-F238E27FC236}">
                <a16:creationId xmlns:a16="http://schemas.microsoft.com/office/drawing/2014/main" id="{BCF16CD0-3DBB-EC41-8E8B-A5A8B5060580}"/>
              </a:ext>
            </a:extLst>
          </p:cNvPr>
          <p:cNvSpPr>
            <a:spLocks noGrp="1" noChangeArrowheads="1"/>
          </p:cNvSpPr>
          <p:nvPr>
            <p:ph type="title"/>
          </p:nvPr>
        </p:nvSpPr>
        <p:spPr/>
        <p:txBody>
          <a:bodyPr/>
          <a:lstStyle/>
          <a:p>
            <a:pPr eaLnBrk="1"/>
            <a:r>
              <a:rPr lang="en-US" altLang="zh-TW"/>
              <a:t>13.2.3 </a:t>
            </a:r>
            <a:r>
              <a:rPr lang="zh-TW" altLang="en-US"/>
              <a:t>物件圖</a:t>
            </a:r>
            <a:endParaRPr lang="en-US" altLang="zh-TW"/>
          </a:p>
        </p:txBody>
      </p:sp>
      <p:sp>
        <p:nvSpPr>
          <p:cNvPr id="35843" name="Rectangle 12">
            <a:extLst>
              <a:ext uri="{FF2B5EF4-FFF2-40B4-BE49-F238E27FC236}">
                <a16:creationId xmlns:a16="http://schemas.microsoft.com/office/drawing/2014/main" id="{9CE7B848-D2F2-AA43-A1B1-0E0FF2BF0ADC}"/>
              </a:ext>
            </a:extLst>
          </p:cNvPr>
          <p:cNvSpPr>
            <a:spLocks noGrp="1" noChangeArrowheads="1"/>
          </p:cNvSpPr>
          <p:nvPr>
            <p:ph type="body" sz="half" idx="1"/>
          </p:nvPr>
        </p:nvSpPr>
        <p:spPr/>
        <p:txBody>
          <a:bodyPr/>
          <a:lstStyle/>
          <a:p>
            <a:pPr eaLnBrk="1"/>
            <a:r>
              <a:rPr lang="zh-TW" altLang="en-US" dirty="0"/>
              <a:t>物件圖</a:t>
            </a:r>
            <a:r>
              <a:rPr lang="en-US" altLang="zh-TW" dirty="0"/>
              <a:t> (Object Diagram) </a:t>
            </a:r>
            <a:r>
              <a:rPr lang="zh-TW" altLang="en-US" dirty="0"/>
              <a:t>用以</a:t>
            </a:r>
            <a:r>
              <a:rPr lang="zh-TW" altLang="en-US" b="1" dirty="0"/>
              <a:t>描述一系統於某一時間點的物件靜態結構</a:t>
            </a:r>
            <a:r>
              <a:rPr lang="zh-TW" altLang="en-US" dirty="0"/>
              <a:t>，或藉由</a:t>
            </a:r>
            <a:r>
              <a:rPr lang="zh-TW" altLang="en-US" b="1" dirty="0"/>
              <a:t>一時間序列的系統物件影像來表達系統的行為</a:t>
            </a:r>
            <a:r>
              <a:rPr lang="zh-TW" altLang="en-US" dirty="0"/>
              <a:t>。</a:t>
            </a:r>
            <a:endParaRPr lang="en-US" altLang="zh-TW" dirty="0"/>
          </a:p>
          <a:p>
            <a:pPr eaLnBrk="1"/>
            <a:r>
              <a:rPr lang="zh-TW" altLang="en-US" dirty="0"/>
              <a:t>物件圖表達的資訊主要以類別圖為基礎，表現系統在某一時間點上，各類別之物件靜態結構與內部資訊之案例（即各物件之合作關係），但不表達物件間之訊息傳遞等其他資訊。</a:t>
            </a:r>
            <a:endParaRPr lang="en-US" altLang="zh-TW" dirty="0"/>
          </a:p>
        </p:txBody>
      </p:sp>
      <p:pic>
        <p:nvPicPr>
          <p:cNvPr id="35844" name="Picture 14" descr="z-vb157d-f13-9">
            <a:extLst>
              <a:ext uri="{FF2B5EF4-FFF2-40B4-BE49-F238E27FC236}">
                <a16:creationId xmlns:a16="http://schemas.microsoft.com/office/drawing/2014/main" id="{3E982B13-BFDA-AF4D-A1FD-B747BA6B7BB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57932" t="36559" r="14050" b="6541"/>
          <a:stretch>
            <a:fillRect/>
          </a:stretch>
        </p:blipFill>
        <p:spPr>
          <a:xfrm>
            <a:off x="3635375" y="4076700"/>
            <a:ext cx="2232025" cy="2084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a:extLst>
              <a:ext uri="{FF2B5EF4-FFF2-40B4-BE49-F238E27FC236}">
                <a16:creationId xmlns:a16="http://schemas.microsoft.com/office/drawing/2014/main" id="{4921485C-28BA-2944-9819-69FFE2B66A4E}"/>
              </a:ext>
            </a:extLst>
          </p:cNvPr>
          <p:cNvSpPr>
            <a:spLocks noGrp="1" noChangeArrowheads="1"/>
          </p:cNvSpPr>
          <p:nvPr>
            <p:ph type="title"/>
          </p:nvPr>
        </p:nvSpPr>
        <p:spPr/>
        <p:txBody>
          <a:bodyPr/>
          <a:lstStyle/>
          <a:p>
            <a:pPr eaLnBrk="1"/>
            <a:r>
              <a:rPr lang="en-US" altLang="zh-TW"/>
              <a:t>13.2.3 </a:t>
            </a:r>
            <a:r>
              <a:rPr lang="zh-TW" altLang="en-US"/>
              <a:t>物件圖</a:t>
            </a:r>
            <a:r>
              <a:rPr lang="en-US" altLang="zh-TW"/>
              <a:t>(c.2)</a:t>
            </a:r>
          </a:p>
        </p:txBody>
      </p:sp>
      <p:pic>
        <p:nvPicPr>
          <p:cNvPr id="36867" name="Picture 12" descr="z-vb157d-f13-10">
            <a:extLst>
              <a:ext uri="{FF2B5EF4-FFF2-40B4-BE49-F238E27FC236}">
                <a16:creationId xmlns:a16="http://schemas.microsoft.com/office/drawing/2014/main" id="{BA4F545F-02FF-D446-A32B-3478F9E26F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528" t="10295" r="2811" b="3929"/>
          <a:stretch>
            <a:fillRect/>
          </a:stretch>
        </p:blipFill>
        <p:spPr>
          <a:xfrm>
            <a:off x="1547813" y="1557338"/>
            <a:ext cx="6481762" cy="4679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8">
            <a:extLst>
              <a:ext uri="{FF2B5EF4-FFF2-40B4-BE49-F238E27FC236}">
                <a16:creationId xmlns:a16="http://schemas.microsoft.com/office/drawing/2014/main" id="{0842E074-F6DC-3248-B144-B57F18B9A2A8}"/>
              </a:ext>
            </a:extLst>
          </p:cNvPr>
          <p:cNvSpPr>
            <a:spLocks noGrp="1" noChangeArrowheads="1"/>
          </p:cNvSpPr>
          <p:nvPr>
            <p:ph type="title"/>
          </p:nvPr>
        </p:nvSpPr>
        <p:spPr/>
        <p:txBody>
          <a:bodyPr/>
          <a:lstStyle/>
          <a:p>
            <a:pPr eaLnBrk="1"/>
            <a:r>
              <a:rPr lang="en-US" altLang="zh-TW"/>
              <a:t>13.3 </a:t>
            </a:r>
            <a:r>
              <a:rPr lang="zh-TW" altLang="en-US"/>
              <a:t>物件結構塑模</a:t>
            </a:r>
          </a:p>
        </p:txBody>
      </p:sp>
      <p:sp>
        <p:nvSpPr>
          <p:cNvPr id="37891" name="Rectangle 9">
            <a:extLst>
              <a:ext uri="{FF2B5EF4-FFF2-40B4-BE49-F238E27FC236}">
                <a16:creationId xmlns:a16="http://schemas.microsoft.com/office/drawing/2014/main" id="{F015EB72-DE3D-C44C-95F9-92D41DE2BDC9}"/>
              </a:ext>
            </a:extLst>
          </p:cNvPr>
          <p:cNvSpPr>
            <a:spLocks noGrp="1" noChangeArrowheads="1"/>
          </p:cNvSpPr>
          <p:nvPr>
            <p:ph type="body" idx="1"/>
          </p:nvPr>
        </p:nvSpPr>
        <p:spPr/>
        <p:txBody>
          <a:bodyPr/>
          <a:lstStyle/>
          <a:p>
            <a:pPr eaLnBrk="1"/>
            <a:r>
              <a:rPr lang="zh-TW" altLang="en-US" dirty="0">
                <a:solidFill>
                  <a:srgbClr val="00B050"/>
                </a:solidFill>
              </a:rPr>
              <a:t>物件結構塑模</a:t>
            </a:r>
            <a:r>
              <a:rPr lang="zh-TW" altLang="en-US" dirty="0"/>
              <a:t>之主要活動包括：</a:t>
            </a:r>
            <a:r>
              <a:rPr lang="zh-TW" altLang="en-US" b="1" dirty="0">
                <a:solidFill>
                  <a:srgbClr val="FF2F92"/>
                </a:solidFill>
              </a:rPr>
              <a:t>找出類別（或物件）、類別之屬性、操作、類別間之關係</a:t>
            </a:r>
            <a:r>
              <a:rPr lang="en-US" altLang="zh-TW" dirty="0"/>
              <a:t>(</a:t>
            </a:r>
            <a:r>
              <a:rPr lang="zh-TW" altLang="en-US" dirty="0"/>
              <a:t>或物件間之連結線</a:t>
            </a:r>
            <a:r>
              <a:rPr lang="en-US" altLang="zh-TW" dirty="0"/>
              <a:t>)</a:t>
            </a:r>
            <a:r>
              <a:rPr lang="zh-TW" altLang="en-US" dirty="0"/>
              <a:t>及建構類別圖（或物件圖），這些活動常以某順序反覆地執行。</a:t>
            </a:r>
            <a:endParaRPr lang="en-US" altLang="zh-TW" dirty="0"/>
          </a:p>
          <a:p>
            <a:pPr eaLnBrk="1"/>
            <a:r>
              <a:rPr lang="zh-TW" altLang="en-US" dirty="0"/>
              <a:t>原則上，</a:t>
            </a:r>
            <a:r>
              <a:rPr lang="zh-TW" altLang="en-US" b="1" dirty="0">
                <a:solidFill>
                  <a:srgbClr val="7030A0"/>
                </a:solidFill>
              </a:rPr>
              <a:t>一個使用個案須建立一個類別圖</a:t>
            </a:r>
            <a:r>
              <a:rPr lang="zh-TW" altLang="en-US" dirty="0"/>
              <a:t>。</a:t>
            </a:r>
            <a:endParaRPr lang="en-US" altLang="zh-TW" dirty="0"/>
          </a:p>
          <a:p>
            <a:pPr eaLnBrk="1"/>
            <a:r>
              <a:rPr lang="zh-TW" altLang="en-US" dirty="0"/>
              <a:t>本節先進行物件互動行為塑模，再由所完成之互動圖</a:t>
            </a:r>
            <a:r>
              <a:rPr lang="en-US" altLang="zh-TW" dirty="0"/>
              <a:t>(</a:t>
            </a:r>
            <a:r>
              <a:rPr lang="zh-TW" altLang="en-US" dirty="0"/>
              <a:t>如循序圖或溝通圖</a:t>
            </a:r>
            <a:r>
              <a:rPr lang="en-US" altLang="zh-TW" dirty="0"/>
              <a:t>)</a:t>
            </a:r>
            <a:r>
              <a:rPr lang="zh-TW" altLang="en-US" dirty="0"/>
              <a:t>搭配使用個案圖建構出類別圖。</a:t>
            </a:r>
          </a:p>
        </p:txBody>
      </p:sp>
    </p:spTree>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8">
            <a:extLst>
              <a:ext uri="{FF2B5EF4-FFF2-40B4-BE49-F238E27FC236}">
                <a16:creationId xmlns:a16="http://schemas.microsoft.com/office/drawing/2014/main" id="{9AE4B5C1-5061-AD46-84C2-4396FC669CFE}"/>
              </a:ext>
            </a:extLst>
          </p:cNvPr>
          <p:cNvSpPr>
            <a:spLocks noGrp="1" noChangeArrowheads="1"/>
          </p:cNvSpPr>
          <p:nvPr>
            <p:ph type="title"/>
          </p:nvPr>
        </p:nvSpPr>
        <p:spPr/>
        <p:txBody>
          <a:bodyPr/>
          <a:lstStyle/>
          <a:p>
            <a:pPr eaLnBrk="1"/>
            <a:r>
              <a:rPr lang="en-US" altLang="zh-TW"/>
              <a:t>13.3 </a:t>
            </a:r>
            <a:r>
              <a:rPr lang="zh-TW" altLang="en-US"/>
              <a:t>物件結構塑模</a:t>
            </a:r>
            <a:r>
              <a:rPr lang="en-US" altLang="zh-TW"/>
              <a:t>(c.2)</a:t>
            </a:r>
          </a:p>
        </p:txBody>
      </p:sp>
      <p:sp>
        <p:nvSpPr>
          <p:cNvPr id="38915" name="Rectangle 9">
            <a:extLst>
              <a:ext uri="{FF2B5EF4-FFF2-40B4-BE49-F238E27FC236}">
                <a16:creationId xmlns:a16="http://schemas.microsoft.com/office/drawing/2014/main" id="{02ED615C-7BA9-4A4C-89A4-C82918FD603B}"/>
              </a:ext>
            </a:extLst>
          </p:cNvPr>
          <p:cNvSpPr>
            <a:spLocks noGrp="1" noChangeArrowheads="1"/>
          </p:cNvSpPr>
          <p:nvPr>
            <p:ph type="body" idx="1"/>
          </p:nvPr>
        </p:nvSpPr>
        <p:spPr/>
        <p:txBody>
          <a:bodyPr/>
          <a:lstStyle/>
          <a:p>
            <a:pPr eaLnBrk="1"/>
            <a:r>
              <a:rPr lang="zh-TW" altLang="zh-TW" dirty="0"/>
              <a:t>建構類別圖時</a:t>
            </a:r>
            <a:r>
              <a:rPr lang="zh-TW" altLang="zh-TW" dirty="0">
                <a:solidFill>
                  <a:srgbClr val="7030A0"/>
                </a:solidFill>
              </a:rPr>
              <a:t>不要期望一次便達到完美的程度</a:t>
            </a:r>
            <a:r>
              <a:rPr lang="zh-TW" altLang="zh-TW" dirty="0"/>
              <a:t>，因為這種期望是不切實際的。類別圖之建構過程是</a:t>
            </a:r>
            <a:r>
              <a:rPr lang="zh-TW" altLang="zh-TW" b="1" dirty="0">
                <a:solidFill>
                  <a:srgbClr val="FF2F92"/>
                </a:solidFill>
              </a:rPr>
              <a:t>一個反覆的程序</a:t>
            </a:r>
            <a:r>
              <a:rPr lang="en-US" altLang="zh-TW" b="1" dirty="0">
                <a:solidFill>
                  <a:srgbClr val="FF2F92"/>
                </a:solidFill>
              </a:rPr>
              <a:t> </a:t>
            </a:r>
            <a:r>
              <a:rPr lang="en-US" altLang="zh-TW" dirty="0"/>
              <a:t>(Iterative Process)</a:t>
            </a:r>
            <a:r>
              <a:rPr lang="zh-TW" altLang="zh-TW" dirty="0"/>
              <a:t>，一開始先建立初步的類別圖，然後再反覆精煉，最後才能得到較完美之類別圖。</a:t>
            </a:r>
            <a:endParaRPr lang="en-US" altLang="zh-TW" dirty="0"/>
          </a:p>
        </p:txBody>
      </p:sp>
    </p:spTree>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
            <a:extLst>
              <a:ext uri="{FF2B5EF4-FFF2-40B4-BE49-F238E27FC236}">
                <a16:creationId xmlns:a16="http://schemas.microsoft.com/office/drawing/2014/main" id="{94E6959F-93C9-2044-9050-EE563890A48C}"/>
              </a:ext>
            </a:extLst>
          </p:cNvPr>
          <p:cNvSpPr>
            <a:spLocks noGrp="1" noChangeArrowheads="1"/>
          </p:cNvSpPr>
          <p:nvPr>
            <p:ph type="body" idx="1"/>
          </p:nvPr>
        </p:nvSpPr>
        <p:spPr/>
        <p:txBody>
          <a:bodyPr/>
          <a:lstStyle/>
          <a:p>
            <a:pPr eaLnBrk="1"/>
            <a:r>
              <a:rPr lang="zh-TW" altLang="en-US" dirty="0"/>
              <a:t>建構類別圖之步驟</a:t>
            </a:r>
          </a:p>
          <a:p>
            <a:pPr lvl="1" eaLnBrk="1"/>
            <a:r>
              <a:rPr lang="zh-TW" altLang="en-US" dirty="0"/>
              <a:t>確認</a:t>
            </a:r>
            <a:r>
              <a:rPr lang="zh-TW" altLang="en-US" b="1" dirty="0">
                <a:solidFill>
                  <a:srgbClr val="00B050"/>
                </a:solidFill>
              </a:rPr>
              <a:t>類別、屬性與操作</a:t>
            </a:r>
          </a:p>
          <a:p>
            <a:pPr lvl="1" eaLnBrk="1"/>
            <a:r>
              <a:rPr lang="zh-TW" altLang="en-US" dirty="0"/>
              <a:t>確認</a:t>
            </a:r>
            <a:r>
              <a:rPr lang="zh-TW" altLang="en-US" b="1" dirty="0">
                <a:solidFill>
                  <a:srgbClr val="FF2F92"/>
                </a:solidFill>
              </a:rPr>
              <a:t>類別間的關係</a:t>
            </a:r>
          </a:p>
          <a:p>
            <a:pPr lvl="1" eaLnBrk="1"/>
            <a:r>
              <a:rPr lang="zh-TW" altLang="en-US" dirty="0"/>
              <a:t>繪製類別圖</a:t>
            </a:r>
          </a:p>
        </p:txBody>
      </p:sp>
      <p:sp>
        <p:nvSpPr>
          <p:cNvPr id="39939" name="Rectangle 11">
            <a:extLst>
              <a:ext uri="{FF2B5EF4-FFF2-40B4-BE49-F238E27FC236}">
                <a16:creationId xmlns:a16="http://schemas.microsoft.com/office/drawing/2014/main" id="{21779BB0-70A6-924B-B52B-3A240AF28FA3}"/>
              </a:ext>
            </a:extLst>
          </p:cNvPr>
          <p:cNvSpPr>
            <a:spLocks noGrp="1" noChangeArrowheads="1"/>
          </p:cNvSpPr>
          <p:nvPr>
            <p:ph type="title"/>
          </p:nvPr>
        </p:nvSpPr>
        <p:spPr/>
        <p:txBody>
          <a:bodyPr/>
          <a:lstStyle/>
          <a:p>
            <a:pPr eaLnBrk="1"/>
            <a:r>
              <a:rPr lang="en-US" altLang="zh-TW"/>
              <a:t>13.3 </a:t>
            </a:r>
            <a:r>
              <a:rPr lang="zh-TW" altLang="en-US"/>
              <a:t>物件結構塑模</a:t>
            </a:r>
            <a:r>
              <a:rPr lang="en-US" altLang="zh-TW"/>
              <a:t>(c.3)</a:t>
            </a:r>
          </a:p>
        </p:txBody>
      </p:sp>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8">
            <a:extLst>
              <a:ext uri="{FF2B5EF4-FFF2-40B4-BE49-F238E27FC236}">
                <a16:creationId xmlns:a16="http://schemas.microsoft.com/office/drawing/2014/main" id="{00D1886E-45D2-E14E-9B69-5554B390EC76}"/>
              </a:ext>
            </a:extLst>
          </p:cNvPr>
          <p:cNvSpPr>
            <a:spLocks noGrp="1" noChangeArrowheads="1"/>
          </p:cNvSpPr>
          <p:nvPr>
            <p:ph type="body" idx="1"/>
          </p:nvPr>
        </p:nvSpPr>
        <p:spPr/>
        <p:txBody>
          <a:bodyPr/>
          <a:lstStyle/>
          <a:p>
            <a:pPr eaLnBrk="1"/>
            <a:r>
              <a:rPr lang="zh-TW" altLang="en-US" dirty="0"/>
              <a:t>確認類別與操作之準則</a:t>
            </a:r>
            <a:endParaRPr lang="en-US" altLang="zh-TW" dirty="0"/>
          </a:p>
          <a:p>
            <a:pPr lvl="1" eaLnBrk="1"/>
            <a:r>
              <a:rPr lang="zh-TW" altLang="en-US" b="1" dirty="0">
                <a:solidFill>
                  <a:srgbClr val="FF2F92"/>
                </a:solidFill>
              </a:rPr>
              <a:t>循序圖</a:t>
            </a:r>
            <a:r>
              <a:rPr lang="zh-TW" altLang="en-US" dirty="0"/>
              <a:t>中的</a:t>
            </a:r>
            <a:r>
              <a:rPr lang="zh-TW" altLang="en-US" dirty="0">
                <a:solidFill>
                  <a:srgbClr val="FF2F92"/>
                </a:solidFill>
              </a:rPr>
              <a:t>介面物件、控制物件及實體物件</a:t>
            </a:r>
            <a:r>
              <a:rPr lang="zh-TW" altLang="en-US" dirty="0"/>
              <a:t>分別對應至</a:t>
            </a:r>
            <a:r>
              <a:rPr lang="zh-TW" altLang="en-US" b="1" dirty="0">
                <a:solidFill>
                  <a:srgbClr val="00B050"/>
                </a:solidFill>
              </a:rPr>
              <a:t>類別圖中的介面類別、控制類別以及實體類別</a:t>
            </a:r>
            <a:r>
              <a:rPr lang="zh-TW" altLang="en-US" dirty="0"/>
              <a:t>。</a:t>
            </a:r>
          </a:p>
          <a:p>
            <a:pPr lvl="1" eaLnBrk="1"/>
            <a:r>
              <a:rPr lang="zh-TW" altLang="en-US" dirty="0">
                <a:solidFill>
                  <a:srgbClr val="00B050"/>
                </a:solidFill>
              </a:rPr>
              <a:t>循序圖</a:t>
            </a:r>
            <a:r>
              <a:rPr lang="zh-TW" altLang="en-US" dirty="0"/>
              <a:t>中每個物件間之</a:t>
            </a:r>
            <a:r>
              <a:rPr lang="zh-TW" altLang="en-US" b="1" dirty="0">
                <a:solidFill>
                  <a:srgbClr val="FF2F92"/>
                </a:solidFill>
              </a:rPr>
              <a:t>傳遞訊息</a:t>
            </a:r>
            <a:r>
              <a:rPr lang="zh-TW" altLang="en-US" dirty="0"/>
              <a:t>對應至訊息接受物件所屬類別之操作，此外，在找出操作後，可依前述屬性與操作之可視性說明，設定</a:t>
            </a:r>
            <a:r>
              <a:rPr lang="zh-TW" altLang="en-US" b="1" dirty="0">
                <a:solidFill>
                  <a:srgbClr val="FF2F92"/>
                </a:solidFill>
              </a:rPr>
              <a:t>操作之可視性</a:t>
            </a:r>
            <a:r>
              <a:rPr lang="zh-TW" altLang="en-US" dirty="0"/>
              <a:t>。</a:t>
            </a:r>
            <a:endParaRPr lang="en-US" altLang="zh-TW" dirty="0"/>
          </a:p>
          <a:p>
            <a:pPr lvl="1" eaLnBrk="1"/>
            <a:r>
              <a:rPr lang="zh-TW" altLang="en-US" dirty="0"/>
              <a:t>若一操作允許所有的類別使用它，便將之</a:t>
            </a:r>
            <a:r>
              <a:rPr lang="zh-TW" altLang="en-US" dirty="0">
                <a:solidFill>
                  <a:srgbClr val="00B050"/>
                </a:solidFill>
              </a:rPr>
              <a:t>可視性設為</a:t>
            </a:r>
            <a:r>
              <a:rPr lang="en-US" altLang="zh-TW" dirty="0">
                <a:solidFill>
                  <a:srgbClr val="00B050"/>
                </a:solidFill>
              </a:rPr>
              <a:t>public</a:t>
            </a:r>
            <a:r>
              <a:rPr lang="zh-TW" altLang="en-US" dirty="0"/>
              <a:t>；若僅允許</a:t>
            </a:r>
            <a:r>
              <a:rPr lang="zh-TW" altLang="en-US" b="1" dirty="0">
                <a:solidFill>
                  <a:srgbClr val="00B050"/>
                </a:solidFill>
              </a:rPr>
              <a:t>同一套件內的其他類別使用，便將之可視性設為</a:t>
            </a:r>
            <a:r>
              <a:rPr lang="en-US" altLang="zh-TW" b="1" dirty="0">
                <a:solidFill>
                  <a:srgbClr val="00B050"/>
                </a:solidFill>
              </a:rPr>
              <a:t>package</a:t>
            </a:r>
            <a:r>
              <a:rPr lang="zh-TW" altLang="en-US" dirty="0"/>
              <a:t>，其他可視性的設定依此類推。</a:t>
            </a:r>
            <a:endParaRPr lang="en-US" altLang="zh-TW" dirty="0"/>
          </a:p>
        </p:txBody>
      </p:sp>
      <p:sp>
        <p:nvSpPr>
          <p:cNvPr id="40963" name="Rectangle 9">
            <a:extLst>
              <a:ext uri="{FF2B5EF4-FFF2-40B4-BE49-F238E27FC236}">
                <a16:creationId xmlns:a16="http://schemas.microsoft.com/office/drawing/2014/main" id="{5E1F5A3E-8AF4-6D45-8A0F-AF6470BC3141}"/>
              </a:ext>
            </a:extLst>
          </p:cNvPr>
          <p:cNvSpPr>
            <a:spLocks noGrp="1" noChangeArrowheads="1"/>
          </p:cNvSpPr>
          <p:nvPr>
            <p:ph type="title"/>
          </p:nvPr>
        </p:nvSpPr>
        <p:spPr/>
        <p:txBody>
          <a:bodyPr/>
          <a:lstStyle/>
          <a:p>
            <a:pPr eaLnBrk="1"/>
            <a:r>
              <a:rPr lang="en-US" altLang="zh-TW"/>
              <a:t>13.3.1 </a:t>
            </a:r>
            <a:r>
              <a:rPr lang="zh-TW" altLang="en-US"/>
              <a:t>確認類別、屬性與操作</a:t>
            </a:r>
          </a:p>
        </p:txBody>
      </p:sp>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8">
            <a:extLst>
              <a:ext uri="{FF2B5EF4-FFF2-40B4-BE49-F238E27FC236}">
                <a16:creationId xmlns:a16="http://schemas.microsoft.com/office/drawing/2014/main" id="{B9237431-71C6-FE46-B6D2-1372997441DC}"/>
              </a:ext>
            </a:extLst>
          </p:cNvPr>
          <p:cNvSpPr>
            <a:spLocks noGrp="1" noChangeArrowheads="1"/>
          </p:cNvSpPr>
          <p:nvPr>
            <p:ph type="title"/>
          </p:nvPr>
        </p:nvSpPr>
        <p:spPr/>
        <p:txBody>
          <a:bodyPr/>
          <a:lstStyle/>
          <a:p>
            <a:pPr eaLnBrk="1"/>
            <a:r>
              <a:rPr lang="en-US" altLang="zh-TW"/>
              <a:t>13.3.1 </a:t>
            </a:r>
            <a:r>
              <a:rPr lang="zh-TW" altLang="en-US"/>
              <a:t>確認類別、屬性與操作</a:t>
            </a:r>
            <a:r>
              <a:rPr lang="en-US" altLang="zh-TW"/>
              <a:t>(c.2)</a:t>
            </a:r>
          </a:p>
        </p:txBody>
      </p:sp>
      <p:sp>
        <p:nvSpPr>
          <p:cNvPr id="41987" name="Rectangle 9">
            <a:extLst>
              <a:ext uri="{FF2B5EF4-FFF2-40B4-BE49-F238E27FC236}">
                <a16:creationId xmlns:a16="http://schemas.microsoft.com/office/drawing/2014/main" id="{B292F3D6-F796-6A4C-942E-A7A884065EEB}"/>
              </a:ext>
            </a:extLst>
          </p:cNvPr>
          <p:cNvSpPr>
            <a:spLocks noGrp="1" noChangeArrowheads="1"/>
          </p:cNvSpPr>
          <p:nvPr>
            <p:ph type="body" idx="1"/>
          </p:nvPr>
        </p:nvSpPr>
        <p:spPr/>
        <p:txBody>
          <a:bodyPr/>
          <a:lstStyle/>
          <a:p>
            <a:pPr eaLnBrk="1"/>
            <a:r>
              <a:rPr lang="zh-TW" altLang="en-US" b="1" dirty="0">
                <a:solidFill>
                  <a:srgbClr val="FF2F92"/>
                </a:solidFill>
              </a:rPr>
              <a:t>確認屬性之準則</a:t>
            </a:r>
            <a:endParaRPr lang="en-US" altLang="zh-TW" b="1" dirty="0">
              <a:solidFill>
                <a:srgbClr val="FF2F92"/>
              </a:solidFill>
            </a:endParaRPr>
          </a:p>
          <a:p>
            <a:pPr lvl="1" eaLnBrk="1"/>
            <a:r>
              <a:rPr lang="zh-TW" altLang="en-US" b="1" dirty="0"/>
              <a:t>屬性</a:t>
            </a:r>
            <a:r>
              <a:rPr lang="zh-TW" altLang="en-US" dirty="0"/>
              <a:t>一般都是</a:t>
            </a:r>
            <a:r>
              <a:rPr lang="zh-TW" altLang="en-US" b="1" dirty="0">
                <a:solidFill>
                  <a:srgbClr val="FF2F92"/>
                </a:solidFill>
              </a:rPr>
              <a:t>名詞或名詞片語</a:t>
            </a:r>
            <a:r>
              <a:rPr lang="zh-TW" altLang="en-US" dirty="0"/>
              <a:t>，可應用問題領域之專業知識及原始表單之資料項目來判斷。</a:t>
            </a:r>
            <a:endParaRPr lang="en-US" altLang="zh-TW" dirty="0"/>
          </a:p>
          <a:p>
            <a:pPr lvl="1" eaLnBrk="1"/>
            <a:r>
              <a:rPr lang="zh-TW" altLang="en-US" dirty="0"/>
              <a:t>凡是描述一個</a:t>
            </a:r>
            <a:r>
              <a:rPr lang="zh-TW" altLang="en-US" b="1" dirty="0">
                <a:solidFill>
                  <a:srgbClr val="FF2F92"/>
                </a:solidFill>
              </a:rPr>
              <a:t>類別需要具備的資訊、性質或特徵</a:t>
            </a:r>
            <a:r>
              <a:rPr lang="zh-TW" altLang="en-US" dirty="0"/>
              <a:t>等項目都可能是類別之</a:t>
            </a:r>
            <a:r>
              <a:rPr lang="zh-TW" altLang="en-US" b="1" dirty="0">
                <a:solidFill>
                  <a:srgbClr val="FF2F92"/>
                </a:solidFill>
              </a:rPr>
              <a:t>屬性</a:t>
            </a:r>
            <a:r>
              <a:rPr lang="zh-TW" altLang="en-US" dirty="0"/>
              <a:t>。</a:t>
            </a:r>
          </a:p>
          <a:p>
            <a:pPr lvl="1" eaLnBrk="1"/>
            <a:r>
              <a:rPr lang="zh-TW" altLang="en-US" dirty="0"/>
              <a:t>可以從以下幾個方向來確認屬性：  </a:t>
            </a:r>
            <a:endParaRPr lang="en-US" altLang="zh-TW" dirty="0"/>
          </a:p>
          <a:p>
            <a:pPr lvl="2" eaLnBrk="1"/>
            <a:r>
              <a:rPr lang="zh-TW" altLang="en-US" dirty="0"/>
              <a:t>使用個案描述中的形容子句與所有格子句。</a:t>
            </a:r>
          </a:p>
          <a:p>
            <a:pPr lvl="2" eaLnBrk="1"/>
            <a:r>
              <a:rPr lang="zh-TW" altLang="en-US" dirty="0"/>
              <a:t>一般如何描述這個類別？</a:t>
            </a:r>
          </a:p>
          <a:p>
            <a:pPr lvl="2" eaLnBrk="1"/>
            <a:r>
              <a:rPr lang="zh-TW" altLang="en-US" dirty="0"/>
              <a:t>一般描述中哪一個部分可以應用在這個問題領域中？</a:t>
            </a:r>
          </a:p>
          <a:p>
            <a:pPr lvl="2" eaLnBrk="1"/>
            <a:r>
              <a:rPr lang="zh-TW" altLang="en-US" dirty="0"/>
              <a:t>介面類別中的屬性可從活動圖的註記中找出。</a:t>
            </a:r>
          </a:p>
        </p:txBody>
      </p:sp>
      <p:sp>
        <p:nvSpPr>
          <p:cNvPr id="41988" name="投影片編號版面配置區 1">
            <a:extLst>
              <a:ext uri="{FF2B5EF4-FFF2-40B4-BE49-F238E27FC236}">
                <a16:creationId xmlns:a16="http://schemas.microsoft.com/office/drawing/2014/main" id="{AD907AD1-99A8-7247-A144-927ADB9A16E8}"/>
              </a:ext>
            </a:extLst>
          </p:cNvPr>
          <p:cNvSpPr>
            <a:spLocks noGrp="1"/>
          </p:cNvSpPr>
          <p:nvPr>
            <p:ph type="sldNum" sz="quarter" idx="4294967295"/>
          </p:nvPr>
        </p:nvSpPr>
        <p:spPr bwMode="auto">
          <a:xfrm>
            <a:off x="8229600" y="6473825"/>
            <a:ext cx="758825" cy="247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Font typeface="Wingdings" pitchFamily="2" charset="2"/>
              <a:buChar char="q"/>
              <a:defRPr kumimoji="1" sz="2200">
                <a:solidFill>
                  <a:schemeClr val="bg2"/>
                </a:solidFill>
                <a:latin typeface="Times New Roman" panose="02020603050405020304" pitchFamily="18" charset="0"/>
                <a:ea typeface="新細明體" panose="02020500000000000000" pitchFamily="18" charset="-120"/>
              </a:defRPr>
            </a:lvl1pPr>
            <a:lvl2pPr marL="742950" indent="-285750" algn="just">
              <a:lnSpc>
                <a:spcPct val="120000"/>
              </a:lnSpc>
              <a:spcBef>
                <a:spcPct val="20000"/>
              </a:spcBef>
              <a:buFont typeface="Wingdings" pitchFamily="2" charset="2"/>
              <a:buChar char="l"/>
              <a:defRPr kumimoji="1" sz="2200">
                <a:solidFill>
                  <a:schemeClr val="bg2"/>
                </a:solidFill>
                <a:latin typeface="Times New Roman" panose="02020603050405020304" pitchFamily="18" charset="0"/>
                <a:ea typeface="新細明體" panose="02020500000000000000" pitchFamily="18" charset="-120"/>
              </a:defRPr>
            </a:lvl2pPr>
            <a:lvl3pPr marL="11430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3pPr>
            <a:lvl4pPr marL="1600200" indent="-228600" algn="just">
              <a:lnSpc>
                <a:spcPct val="120000"/>
              </a:lnSpc>
              <a:spcBef>
                <a:spcPct val="20000"/>
              </a:spcBef>
              <a:buFont typeface="Wingdings" pitchFamily="2" charset="2"/>
              <a:buChar char="§"/>
              <a:defRPr kumimoji="1" sz="2200">
                <a:solidFill>
                  <a:schemeClr val="bg2"/>
                </a:solidFill>
                <a:latin typeface="Times New Roman" panose="02020603050405020304" pitchFamily="18" charset="0"/>
                <a:ea typeface="新細明體" panose="02020500000000000000" pitchFamily="18" charset="-120"/>
              </a:defRPr>
            </a:lvl4pPr>
            <a:lvl5pPr marL="2057400" indent="-228600" algn="just">
              <a:lnSpc>
                <a:spcPct val="120000"/>
              </a:lnSpc>
              <a:spcBef>
                <a:spcPct val="20000"/>
              </a:spcBef>
              <a:buChar char="•"/>
              <a:defRPr kumimoji="1" sz="2200">
                <a:solidFill>
                  <a:schemeClr val="bg2"/>
                </a:solidFill>
                <a:latin typeface="Times New Roman" panose="02020603050405020304" pitchFamily="18" charset="0"/>
                <a:ea typeface="新細明體" panose="02020500000000000000" pitchFamily="18" charset="-120"/>
              </a:defRPr>
            </a:lvl5pPr>
            <a:lvl6pPr marL="25146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6pPr>
            <a:lvl7pPr marL="29718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7pPr>
            <a:lvl8pPr marL="34290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8pPr>
            <a:lvl9pPr marL="3886200" indent="-228600" algn="just" defTabSz="457200" eaLnBrk="0" fontAlgn="base" hangingPunct="0">
              <a:lnSpc>
                <a:spcPct val="120000"/>
              </a:lnSpc>
              <a:spcBef>
                <a:spcPct val="20000"/>
              </a:spcBef>
              <a:spcAft>
                <a:spcPct val="0"/>
              </a:spcAft>
              <a:buChar char="•"/>
              <a:defRPr kumimoji="1" sz="2200">
                <a:solidFill>
                  <a:schemeClr val="bg2"/>
                </a:solidFill>
                <a:latin typeface="Times New Roman" panose="02020603050405020304" pitchFamily="18" charset="0"/>
                <a:ea typeface="新細明體" panose="02020500000000000000" pitchFamily="18" charset="-120"/>
              </a:defRPr>
            </a:lvl9pPr>
          </a:lstStyle>
          <a:p>
            <a:pPr algn="r" eaLnBrk="1">
              <a:spcBef>
                <a:spcPct val="0"/>
              </a:spcBef>
              <a:buFontTx/>
              <a:buNone/>
            </a:pPr>
            <a:r>
              <a:rPr lang="en-US" altLang="zh-TW" sz="900">
                <a:solidFill>
                  <a:srgbClr val="D38E27"/>
                </a:solidFill>
                <a:latin typeface="Thonburi" pitchFamily="2" charset="-34"/>
                <a:ea typeface="微軟正黑體" panose="020B0604030504040204" pitchFamily="34" charset="-120"/>
              </a:rPr>
              <a:t>13-</a:t>
            </a:r>
            <a:fld id="{12135308-0F38-F14E-9744-EF95A5E8C6A3}" type="slidenum">
              <a:rPr lang="en-US" altLang="zh-TW" sz="900">
                <a:solidFill>
                  <a:srgbClr val="D38E27"/>
                </a:solidFill>
                <a:latin typeface="Thonburi" pitchFamily="2" charset="-34"/>
                <a:ea typeface="微軟正黑體" panose="020B0604030504040204" pitchFamily="34" charset="-120"/>
              </a:rPr>
              <a:pPr algn="r" eaLnBrk="1">
                <a:spcBef>
                  <a:spcPct val="0"/>
                </a:spcBef>
                <a:buFontTx/>
                <a:buNone/>
              </a:pPr>
              <a:t>38</a:t>
            </a:fld>
            <a:endParaRPr lang="en-US" altLang="zh-TW" sz="900">
              <a:solidFill>
                <a:srgbClr val="D38E27"/>
              </a:solidFill>
              <a:latin typeface="Thonburi" pitchFamily="2" charset="-34"/>
              <a:ea typeface="微軟正黑體" panose="020B0604030504040204" pitchFamily="34" charset="-120"/>
            </a:endParaRPr>
          </a:p>
        </p:txBody>
      </p:sp>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8">
            <a:extLst>
              <a:ext uri="{FF2B5EF4-FFF2-40B4-BE49-F238E27FC236}">
                <a16:creationId xmlns:a16="http://schemas.microsoft.com/office/drawing/2014/main" id="{A6BD2839-CFCB-D24F-935C-B5F6FE09F4E1}"/>
              </a:ext>
            </a:extLst>
          </p:cNvPr>
          <p:cNvSpPr>
            <a:spLocks noGrp="1" noChangeArrowheads="1"/>
          </p:cNvSpPr>
          <p:nvPr>
            <p:ph type="body" idx="1"/>
          </p:nvPr>
        </p:nvSpPr>
        <p:spPr/>
        <p:txBody>
          <a:bodyPr/>
          <a:lstStyle/>
          <a:p>
            <a:pPr lvl="1" eaLnBrk="1"/>
            <a:r>
              <a:rPr lang="zh-TW" altLang="en-US" dirty="0"/>
              <a:t>找出屬性後，可依下列原則檢視找出之屬性是否合適：</a:t>
            </a:r>
            <a:endParaRPr lang="en-US" altLang="zh-TW" dirty="0"/>
          </a:p>
          <a:p>
            <a:pPr lvl="2" eaLnBrk="1"/>
            <a:r>
              <a:rPr lang="zh-TW" altLang="en-US" b="1" dirty="0">
                <a:solidFill>
                  <a:srgbClr val="FF2F92"/>
                </a:solidFill>
              </a:rPr>
              <a:t>一個屬性是一個單元概念</a:t>
            </a:r>
            <a:r>
              <a:rPr lang="zh-TW" altLang="en-US" dirty="0"/>
              <a:t>。</a:t>
            </a:r>
          </a:p>
          <a:p>
            <a:pPr lvl="2" eaLnBrk="1"/>
            <a:r>
              <a:rPr lang="zh-TW" altLang="en-US" dirty="0"/>
              <a:t>屬性必須</a:t>
            </a:r>
            <a:r>
              <a:rPr lang="zh-TW" altLang="en-US" dirty="0">
                <a:solidFill>
                  <a:srgbClr val="FF2F92"/>
                </a:solidFill>
              </a:rPr>
              <a:t>擷取與物件類別</a:t>
            </a:r>
            <a:r>
              <a:rPr lang="zh-TW" altLang="en-US" dirty="0"/>
              <a:t>（或是概念）所在語意領域一致的特性。</a:t>
            </a:r>
          </a:p>
          <a:p>
            <a:pPr lvl="2" eaLnBrk="1"/>
            <a:r>
              <a:rPr lang="zh-TW" altLang="en-US" b="1" dirty="0">
                <a:solidFill>
                  <a:srgbClr val="FF2F92"/>
                </a:solidFill>
              </a:rPr>
              <a:t>屬性在任何一個時間點上只有一個值</a:t>
            </a:r>
            <a:r>
              <a:rPr lang="zh-TW" altLang="en-US" dirty="0"/>
              <a:t>。</a:t>
            </a:r>
          </a:p>
          <a:p>
            <a:pPr lvl="2" eaLnBrk="1"/>
            <a:r>
              <a:rPr lang="zh-TW" altLang="en-US" dirty="0"/>
              <a:t>消除可以由基本屬性衍生計算而得的屬性。</a:t>
            </a:r>
          </a:p>
          <a:p>
            <a:pPr lvl="2" eaLnBrk="1"/>
            <a:r>
              <a:rPr lang="zh-TW" altLang="en-US" dirty="0"/>
              <a:t>屬性必須是完整實體的特性，而非複合組件的特性。</a:t>
            </a:r>
            <a:endParaRPr lang="en-US" altLang="zh-TW" dirty="0"/>
          </a:p>
          <a:p>
            <a:pPr lvl="1" eaLnBrk="1"/>
            <a:r>
              <a:rPr lang="zh-TW" altLang="en-US" dirty="0"/>
              <a:t>找出屬性後，可依前述屬性與操作之可視性說明，設定屬性之可視性。</a:t>
            </a:r>
          </a:p>
        </p:txBody>
      </p:sp>
      <p:sp>
        <p:nvSpPr>
          <p:cNvPr id="43011" name="Rectangle 9">
            <a:extLst>
              <a:ext uri="{FF2B5EF4-FFF2-40B4-BE49-F238E27FC236}">
                <a16:creationId xmlns:a16="http://schemas.microsoft.com/office/drawing/2014/main" id="{2D9C4EFD-57AF-AA4A-A4EE-584B59FC7F39}"/>
              </a:ext>
            </a:extLst>
          </p:cNvPr>
          <p:cNvSpPr>
            <a:spLocks noGrp="1" noChangeArrowheads="1"/>
          </p:cNvSpPr>
          <p:nvPr>
            <p:ph type="title"/>
          </p:nvPr>
        </p:nvSpPr>
        <p:spPr/>
        <p:txBody>
          <a:bodyPr/>
          <a:lstStyle/>
          <a:p>
            <a:pPr eaLnBrk="1"/>
            <a:r>
              <a:rPr lang="en-US" altLang="zh-TW"/>
              <a:t>13.3.1 </a:t>
            </a:r>
            <a:r>
              <a:rPr lang="zh-TW" altLang="en-US"/>
              <a:t>確認類別、屬性與操作</a:t>
            </a:r>
            <a:r>
              <a:rPr lang="en-US" altLang="zh-TW"/>
              <a:t>(c.3)</a:t>
            </a:r>
          </a:p>
        </p:txBody>
      </p:sp>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8">
            <a:extLst>
              <a:ext uri="{FF2B5EF4-FFF2-40B4-BE49-F238E27FC236}">
                <a16:creationId xmlns:a16="http://schemas.microsoft.com/office/drawing/2014/main" id="{93860D6E-B1BC-7C48-852D-FF97215C306A}"/>
              </a:ext>
            </a:extLst>
          </p:cNvPr>
          <p:cNvSpPr>
            <a:spLocks noGrp="1" noChangeArrowheads="1"/>
          </p:cNvSpPr>
          <p:nvPr>
            <p:ph type="body" idx="1"/>
          </p:nvPr>
        </p:nvSpPr>
        <p:spPr/>
        <p:txBody>
          <a:bodyPr/>
          <a:lstStyle/>
          <a:p>
            <a:pPr eaLnBrk="1"/>
            <a:r>
              <a:rPr lang="zh-TW" altLang="en-US" dirty="0"/>
              <a:t>在物件導向系統發展過程中，完成了使用個案塑模後，接下來便可</a:t>
            </a:r>
            <a:r>
              <a:rPr lang="zh-TW" altLang="en-US" dirty="0">
                <a:solidFill>
                  <a:srgbClr val="FF2F92"/>
                </a:solidFill>
              </a:rPr>
              <a:t>進行</a:t>
            </a:r>
            <a:r>
              <a:rPr lang="zh-TW" altLang="en-US" b="1" dirty="0">
                <a:solidFill>
                  <a:srgbClr val="FF2F92"/>
                </a:solidFill>
              </a:rPr>
              <a:t>物件的互動行為塑模</a:t>
            </a:r>
            <a:r>
              <a:rPr lang="zh-TW" altLang="en-US" dirty="0"/>
              <a:t>、</a:t>
            </a:r>
            <a:r>
              <a:rPr lang="zh-TW" altLang="en-US" b="1" dirty="0">
                <a:solidFill>
                  <a:srgbClr val="FF2F92"/>
                </a:solidFill>
              </a:rPr>
              <a:t>物件結構塑模</a:t>
            </a:r>
            <a:r>
              <a:rPr lang="zh-TW" altLang="en-US" dirty="0">
                <a:solidFill>
                  <a:srgbClr val="FF2F92"/>
                </a:solidFill>
              </a:rPr>
              <a:t>等塑模活動</a:t>
            </a:r>
            <a:r>
              <a:rPr lang="zh-TW" altLang="en-US" dirty="0"/>
              <a:t>以開始架構系統。</a:t>
            </a:r>
          </a:p>
          <a:p>
            <a:pPr eaLnBrk="1"/>
            <a:r>
              <a:rPr lang="zh-TW" altLang="en-US" b="1" dirty="0">
                <a:solidFill>
                  <a:srgbClr val="FF2F92"/>
                </a:solidFill>
              </a:rPr>
              <a:t>類別圖主要用於表達系統內部的靜態結構，並描述系統中物件的類型 </a:t>
            </a:r>
            <a:r>
              <a:rPr lang="en-US" altLang="zh-TW" dirty="0">
                <a:solidFill>
                  <a:srgbClr val="FF2F92"/>
                </a:solidFill>
              </a:rPr>
              <a:t>(Type)</a:t>
            </a:r>
            <a:r>
              <a:rPr lang="zh-TW" altLang="en-US" dirty="0"/>
              <a:t>、</a:t>
            </a:r>
            <a:r>
              <a:rPr lang="zh-TW" altLang="en-US" b="1" dirty="0">
                <a:solidFill>
                  <a:srgbClr val="FF2F92"/>
                </a:solidFill>
              </a:rPr>
              <a:t>類型間及與子類型間之靜態關係</a:t>
            </a:r>
            <a:r>
              <a:rPr lang="zh-TW" altLang="en-US" dirty="0"/>
              <a:t>。</a:t>
            </a:r>
            <a:r>
              <a:rPr lang="zh-TW" altLang="zh-TW" dirty="0"/>
              <a:t>此外，類別圖還須表示類別內部的</a:t>
            </a:r>
            <a:r>
              <a:rPr lang="zh-TW" altLang="zh-TW" dirty="0">
                <a:solidFill>
                  <a:srgbClr val="FF2F92"/>
                </a:solidFill>
              </a:rPr>
              <a:t>屬性、操作及物件連結</a:t>
            </a:r>
            <a:r>
              <a:rPr lang="zh-TW" altLang="zh-TW" dirty="0"/>
              <a:t>所應遵守的限制等</a:t>
            </a:r>
            <a:r>
              <a:rPr lang="en-US" altLang="zh-TW" dirty="0"/>
              <a:t> (Fowler, 2003)</a:t>
            </a:r>
            <a:r>
              <a:rPr lang="zh-TW" altLang="zh-TW" dirty="0"/>
              <a:t>。</a:t>
            </a:r>
            <a:r>
              <a:rPr lang="zh-TW" altLang="en-US" dirty="0"/>
              <a:t> </a:t>
            </a:r>
            <a:endParaRPr lang="en-US" altLang="zh-TW" dirty="0"/>
          </a:p>
          <a:p>
            <a:pPr eaLnBrk="1"/>
            <a:r>
              <a:rPr lang="zh-TW" altLang="en-US" dirty="0"/>
              <a:t>物件圖則用於</a:t>
            </a:r>
            <a:r>
              <a:rPr lang="zh-TW" altLang="en-US" dirty="0">
                <a:solidFill>
                  <a:srgbClr val="FF2F92"/>
                </a:solidFill>
              </a:rPr>
              <a:t>描述一系統於某一時間點的靜態結構</a:t>
            </a:r>
            <a:r>
              <a:rPr lang="zh-TW" altLang="en-US" dirty="0"/>
              <a:t>，可用來表達一系統的複雜資料結構或藉由一時間序列的系統影像來表達系統行為。</a:t>
            </a:r>
          </a:p>
        </p:txBody>
      </p:sp>
      <p:sp>
        <p:nvSpPr>
          <p:cNvPr id="7171" name="Rectangle 9">
            <a:extLst>
              <a:ext uri="{FF2B5EF4-FFF2-40B4-BE49-F238E27FC236}">
                <a16:creationId xmlns:a16="http://schemas.microsoft.com/office/drawing/2014/main" id="{5769EA65-EFF0-2840-8919-CBB530DDF267}"/>
              </a:ext>
            </a:extLst>
          </p:cNvPr>
          <p:cNvSpPr>
            <a:spLocks noGrp="1" noChangeArrowheads="1"/>
          </p:cNvSpPr>
          <p:nvPr>
            <p:ph type="title"/>
          </p:nvPr>
        </p:nvSpPr>
        <p:spPr/>
        <p:txBody>
          <a:bodyPr/>
          <a:lstStyle/>
          <a:p>
            <a:pPr eaLnBrk="1"/>
            <a:r>
              <a:rPr lang="en-US" altLang="zh-TW"/>
              <a:t>13.1 </a:t>
            </a:r>
            <a:r>
              <a:rPr lang="zh-TW" altLang="en-US"/>
              <a:t>導論</a:t>
            </a:r>
          </a:p>
        </p:txBody>
      </p:sp>
    </p:spTree>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8">
            <a:extLst>
              <a:ext uri="{FF2B5EF4-FFF2-40B4-BE49-F238E27FC236}">
                <a16:creationId xmlns:a16="http://schemas.microsoft.com/office/drawing/2014/main" id="{99FBFD23-DFB7-804B-AD88-AB6151E004F8}"/>
              </a:ext>
            </a:extLst>
          </p:cNvPr>
          <p:cNvSpPr>
            <a:spLocks noGrp="1" noChangeArrowheads="1"/>
          </p:cNvSpPr>
          <p:nvPr>
            <p:ph type="body" idx="1"/>
          </p:nvPr>
        </p:nvSpPr>
        <p:spPr/>
        <p:txBody>
          <a:bodyPr/>
          <a:lstStyle/>
          <a:p>
            <a:pPr eaLnBrk="1"/>
            <a:r>
              <a:rPr lang="zh-TW" altLang="zh-TW" dirty="0"/>
              <a:t>找出</a:t>
            </a:r>
            <a:r>
              <a:rPr lang="zh-TW" altLang="zh-TW" b="1" dirty="0">
                <a:solidFill>
                  <a:srgbClr val="FF2F92"/>
                </a:solidFill>
              </a:rPr>
              <a:t>類別間之關係</a:t>
            </a:r>
            <a:r>
              <a:rPr lang="zh-TW" altLang="zh-TW" dirty="0"/>
              <a:t>可參考下列準則</a:t>
            </a:r>
            <a:r>
              <a:rPr lang="zh-TW" altLang="en-US" dirty="0"/>
              <a:t>：</a:t>
            </a:r>
            <a:endParaRPr lang="en-US" altLang="zh-TW" dirty="0"/>
          </a:p>
          <a:p>
            <a:pPr lvl="1" eaLnBrk="1"/>
            <a:r>
              <a:rPr lang="zh-TW" altLang="en-US" dirty="0"/>
              <a:t>某一個類別會用到其他類別，且被使用類別的改變可能會影響使用它的類別，則這兩類別間可能有</a:t>
            </a:r>
            <a:r>
              <a:rPr lang="zh-TW" altLang="en-US" b="1" dirty="0">
                <a:solidFill>
                  <a:srgbClr val="00B0F0"/>
                </a:solidFill>
              </a:rPr>
              <a:t>相依關係</a:t>
            </a:r>
            <a:r>
              <a:rPr lang="zh-TW" altLang="en-US" dirty="0"/>
              <a:t> </a:t>
            </a:r>
            <a:r>
              <a:rPr lang="en-US" altLang="zh-TW" dirty="0"/>
              <a:t>(Wu et al., 2007)</a:t>
            </a:r>
            <a:r>
              <a:rPr lang="zh-TW" altLang="en-US" dirty="0"/>
              <a:t>。</a:t>
            </a:r>
            <a:endParaRPr lang="en-US" altLang="zh-TW" dirty="0"/>
          </a:p>
          <a:p>
            <a:pPr lvl="1" eaLnBrk="1"/>
            <a:r>
              <a:rPr lang="zh-TW" altLang="en-US" dirty="0"/>
              <a:t>某一類別</a:t>
            </a:r>
            <a:r>
              <a:rPr lang="en-US" altLang="zh-TW" dirty="0"/>
              <a:t>(</a:t>
            </a:r>
            <a:r>
              <a:rPr lang="zh-TW" altLang="en-US" dirty="0"/>
              <a:t>稱次類別或子類別</a:t>
            </a:r>
            <a:r>
              <a:rPr lang="en-US" altLang="zh-TW" dirty="0"/>
              <a:t>)</a:t>
            </a:r>
            <a:r>
              <a:rPr lang="zh-TW" altLang="en-US" dirty="0"/>
              <a:t>僅具有另一類別</a:t>
            </a:r>
            <a:r>
              <a:rPr lang="en-US" altLang="zh-TW" dirty="0"/>
              <a:t>(</a:t>
            </a:r>
            <a:r>
              <a:rPr lang="zh-TW" altLang="en-US" b="1" dirty="0">
                <a:solidFill>
                  <a:srgbClr val="FF2F92"/>
                </a:solidFill>
              </a:rPr>
              <a:t>稱超類別或父類別</a:t>
            </a:r>
            <a:r>
              <a:rPr lang="en-US" altLang="zh-TW" b="1" dirty="0">
                <a:solidFill>
                  <a:srgbClr val="FF2F92"/>
                </a:solidFill>
              </a:rPr>
              <a:t>)</a:t>
            </a:r>
            <a:r>
              <a:rPr lang="zh-TW" altLang="en-US" dirty="0"/>
              <a:t>之某些特定性質，例如屬性與操作，則兩類別間可能有</a:t>
            </a:r>
            <a:r>
              <a:rPr lang="zh-TW" altLang="en-US" b="1" dirty="0">
                <a:solidFill>
                  <a:srgbClr val="00B0F0"/>
                </a:solidFill>
              </a:rPr>
              <a:t>一般化關係</a:t>
            </a:r>
            <a:r>
              <a:rPr lang="zh-TW" altLang="en-US" dirty="0"/>
              <a:t>。</a:t>
            </a:r>
            <a:endParaRPr lang="en-US" altLang="zh-TW" dirty="0"/>
          </a:p>
          <a:p>
            <a:pPr lvl="1" eaLnBrk="1"/>
            <a:r>
              <a:rPr lang="zh-TW" altLang="en-US" dirty="0"/>
              <a:t>某一類別之物件</a:t>
            </a:r>
            <a:r>
              <a:rPr lang="zh-TW" altLang="en-US" dirty="0">
                <a:solidFill>
                  <a:srgbClr val="FF2F92"/>
                </a:solidFill>
              </a:rPr>
              <a:t>知道</a:t>
            </a:r>
            <a:r>
              <a:rPr lang="zh-TW" altLang="en-US" dirty="0"/>
              <a:t>另一類別之物件的</a:t>
            </a:r>
            <a:r>
              <a:rPr lang="zh-TW" altLang="en-US" dirty="0">
                <a:solidFill>
                  <a:srgbClr val="00B0F0"/>
                </a:solidFill>
              </a:rPr>
              <a:t>存在</a:t>
            </a:r>
            <a:r>
              <a:rPr lang="zh-TW" altLang="en-US" dirty="0"/>
              <a:t>，或一類別之物件</a:t>
            </a:r>
            <a:r>
              <a:rPr lang="zh-TW" altLang="en-US" dirty="0">
                <a:solidFill>
                  <a:srgbClr val="FF2F92"/>
                </a:solidFill>
              </a:rPr>
              <a:t>使用</a:t>
            </a:r>
            <a:r>
              <a:rPr lang="zh-TW" altLang="en-US" dirty="0"/>
              <a:t>到另一類別之物件的</a:t>
            </a:r>
            <a:r>
              <a:rPr lang="zh-TW" altLang="en-US" dirty="0">
                <a:solidFill>
                  <a:srgbClr val="00B0F0"/>
                </a:solidFill>
              </a:rPr>
              <a:t>服務</a:t>
            </a:r>
            <a:r>
              <a:rPr lang="zh-TW" altLang="en-US" dirty="0"/>
              <a:t>，但並未擁有此服務或訊息</a:t>
            </a:r>
            <a:r>
              <a:rPr lang="en-US" altLang="zh-TW" dirty="0"/>
              <a:t>(</a:t>
            </a:r>
            <a:r>
              <a:rPr lang="zh-TW" altLang="en-US" dirty="0"/>
              <a:t>或彼此間有訊息之溝通</a:t>
            </a:r>
            <a:r>
              <a:rPr lang="en-US" altLang="zh-TW" dirty="0"/>
              <a:t>)</a:t>
            </a:r>
            <a:r>
              <a:rPr lang="zh-TW" altLang="en-US" dirty="0"/>
              <a:t>，則這兩類別間可能有</a:t>
            </a:r>
            <a:r>
              <a:rPr lang="zh-TW" altLang="en-US" b="1" dirty="0">
                <a:solidFill>
                  <a:srgbClr val="00B0F0"/>
                </a:solidFill>
              </a:rPr>
              <a:t>關聯關係</a:t>
            </a:r>
            <a:r>
              <a:rPr lang="zh-TW" altLang="en-US" dirty="0"/>
              <a:t>。</a:t>
            </a:r>
            <a:endParaRPr lang="en-US" altLang="zh-TW" dirty="0"/>
          </a:p>
        </p:txBody>
      </p:sp>
      <p:sp>
        <p:nvSpPr>
          <p:cNvPr id="44035" name="Rectangle 9">
            <a:extLst>
              <a:ext uri="{FF2B5EF4-FFF2-40B4-BE49-F238E27FC236}">
                <a16:creationId xmlns:a16="http://schemas.microsoft.com/office/drawing/2014/main" id="{8E75ED43-7D1B-6046-AC51-692E0FC9E5CB}"/>
              </a:ext>
            </a:extLst>
          </p:cNvPr>
          <p:cNvSpPr>
            <a:spLocks noGrp="1" noChangeArrowheads="1"/>
          </p:cNvSpPr>
          <p:nvPr>
            <p:ph type="title"/>
          </p:nvPr>
        </p:nvSpPr>
        <p:spPr/>
        <p:txBody>
          <a:bodyPr/>
          <a:lstStyle/>
          <a:p>
            <a:pPr eaLnBrk="1"/>
            <a:r>
              <a:rPr lang="en-US" altLang="zh-TW"/>
              <a:t>13.3.2 </a:t>
            </a:r>
            <a:r>
              <a:rPr lang="zh-TW" altLang="en-US"/>
              <a:t>確認類別間之關係</a:t>
            </a:r>
          </a:p>
        </p:txBody>
      </p:sp>
    </p:spTree>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a:extLst>
              <a:ext uri="{FF2B5EF4-FFF2-40B4-BE49-F238E27FC236}">
                <a16:creationId xmlns:a16="http://schemas.microsoft.com/office/drawing/2014/main" id="{D797A490-C35A-094F-8C38-429EE0E99F7F}"/>
              </a:ext>
            </a:extLst>
          </p:cNvPr>
          <p:cNvSpPr>
            <a:spLocks noGrp="1" noChangeArrowheads="1"/>
          </p:cNvSpPr>
          <p:nvPr>
            <p:ph type="body" idx="1"/>
          </p:nvPr>
        </p:nvSpPr>
        <p:spPr/>
        <p:txBody>
          <a:bodyPr/>
          <a:lstStyle/>
          <a:p>
            <a:pPr lvl="1" eaLnBrk="1"/>
            <a:r>
              <a:rPr lang="zh-TW" altLang="en-US" b="1" dirty="0">
                <a:solidFill>
                  <a:srgbClr val="00B0F0"/>
                </a:solidFill>
              </a:rPr>
              <a:t>關聯關係</a:t>
            </a:r>
            <a:r>
              <a:rPr lang="zh-TW" altLang="en-US" dirty="0"/>
              <a:t>中，若某一方由另一方聚集而成，也就是有整體與組件之關係，則兩者間可能為</a:t>
            </a:r>
            <a:r>
              <a:rPr lang="zh-TW" altLang="en-US" b="1" dirty="0">
                <a:solidFill>
                  <a:srgbClr val="FF2F92"/>
                </a:solidFill>
              </a:rPr>
              <a:t>聚集或組合</a:t>
            </a:r>
            <a:r>
              <a:rPr lang="zh-TW" altLang="en-US" dirty="0"/>
              <a:t>的關聯關係。</a:t>
            </a:r>
            <a:endParaRPr lang="en-US" altLang="zh-TW" dirty="0"/>
          </a:p>
          <a:p>
            <a:pPr lvl="1" eaLnBrk="1"/>
            <a:r>
              <a:rPr lang="zh-TW" altLang="en-US" b="1" dirty="0"/>
              <a:t>關聯關係</a:t>
            </a:r>
            <a:r>
              <a:rPr lang="zh-TW" altLang="en-US" dirty="0"/>
              <a:t>中，若兩類別間的關係為</a:t>
            </a:r>
            <a:r>
              <a:rPr lang="zh-TW" altLang="en-US" dirty="0">
                <a:solidFill>
                  <a:srgbClr val="FF2F92"/>
                </a:solidFill>
              </a:rPr>
              <a:t>多對多關係</a:t>
            </a:r>
            <a:r>
              <a:rPr lang="zh-TW" altLang="en-US" dirty="0"/>
              <a:t>則需於關聯上建立</a:t>
            </a:r>
            <a:r>
              <a:rPr lang="zh-TW" altLang="en-US" b="1" dirty="0">
                <a:solidFill>
                  <a:srgbClr val="FF2F92"/>
                </a:solidFill>
              </a:rPr>
              <a:t>關聯類別</a:t>
            </a:r>
            <a:r>
              <a:rPr lang="zh-TW" altLang="en-US" dirty="0"/>
              <a:t>，由兩類別中找出需由兩類別之資料共同唯一決定的屬性作為關聯類別的屬性。</a:t>
            </a:r>
            <a:endParaRPr lang="en-US" altLang="zh-TW" dirty="0"/>
          </a:p>
          <a:p>
            <a:pPr lvl="1" eaLnBrk="1"/>
            <a:r>
              <a:rPr lang="zh-TW" altLang="en-US" dirty="0"/>
              <a:t>若</a:t>
            </a:r>
            <a:r>
              <a:rPr lang="zh-TW" altLang="en-US" b="1" dirty="0">
                <a:solidFill>
                  <a:srgbClr val="FF2F92"/>
                </a:solidFill>
              </a:rPr>
              <a:t>某一類別之行為是由另一類別來描述</a:t>
            </a:r>
            <a:r>
              <a:rPr lang="zh-TW" altLang="en-US" dirty="0"/>
              <a:t>，則這兩類別間可能建立</a:t>
            </a:r>
            <a:r>
              <a:rPr lang="zh-TW" altLang="en-US" b="1" dirty="0">
                <a:solidFill>
                  <a:srgbClr val="FF2F92"/>
                </a:solidFill>
              </a:rPr>
              <a:t>實現化關係</a:t>
            </a:r>
            <a:r>
              <a:rPr lang="zh-TW" altLang="en-US" dirty="0"/>
              <a:t>。</a:t>
            </a:r>
          </a:p>
        </p:txBody>
      </p:sp>
      <p:sp>
        <p:nvSpPr>
          <p:cNvPr id="45059" name="Rectangle 9">
            <a:extLst>
              <a:ext uri="{FF2B5EF4-FFF2-40B4-BE49-F238E27FC236}">
                <a16:creationId xmlns:a16="http://schemas.microsoft.com/office/drawing/2014/main" id="{38A805BE-C255-FD42-9682-D2B4A08B364C}"/>
              </a:ext>
            </a:extLst>
          </p:cNvPr>
          <p:cNvSpPr>
            <a:spLocks noGrp="1" noChangeArrowheads="1"/>
          </p:cNvSpPr>
          <p:nvPr>
            <p:ph type="title"/>
          </p:nvPr>
        </p:nvSpPr>
        <p:spPr/>
        <p:txBody>
          <a:bodyPr/>
          <a:lstStyle/>
          <a:p>
            <a:pPr eaLnBrk="1"/>
            <a:r>
              <a:rPr lang="en-US" altLang="zh-TW"/>
              <a:t>13.3.2 </a:t>
            </a:r>
            <a:r>
              <a:rPr lang="zh-TW" altLang="en-US"/>
              <a:t>確認類別間之關係</a:t>
            </a:r>
            <a:r>
              <a:rPr lang="en-US" altLang="zh-TW"/>
              <a:t>(c.2)</a:t>
            </a:r>
          </a:p>
        </p:txBody>
      </p:sp>
    </p:spTree>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8">
            <a:extLst>
              <a:ext uri="{FF2B5EF4-FFF2-40B4-BE49-F238E27FC236}">
                <a16:creationId xmlns:a16="http://schemas.microsoft.com/office/drawing/2014/main" id="{DEA1B242-CA3D-EA48-B41C-24E40FE6DCF5}"/>
              </a:ext>
            </a:extLst>
          </p:cNvPr>
          <p:cNvSpPr>
            <a:spLocks noGrp="1" noChangeArrowheads="1"/>
          </p:cNvSpPr>
          <p:nvPr>
            <p:ph type="body" idx="1"/>
          </p:nvPr>
        </p:nvSpPr>
        <p:spPr/>
        <p:txBody>
          <a:bodyPr/>
          <a:lstStyle/>
          <a:p>
            <a:pPr eaLnBrk="1"/>
            <a:r>
              <a:rPr lang="zh-TW" altLang="en-US" dirty="0"/>
              <a:t>繪製類別圖可分為繪製</a:t>
            </a:r>
            <a:r>
              <a:rPr lang="zh-TW" altLang="en-US" b="1" dirty="0">
                <a:solidFill>
                  <a:srgbClr val="FF2F92"/>
                </a:solidFill>
              </a:rPr>
              <a:t>各使用個案之類別圖與總類別圖兩部分</a:t>
            </a:r>
            <a:r>
              <a:rPr lang="zh-TW" altLang="en-US" dirty="0"/>
              <a:t>。</a:t>
            </a:r>
            <a:endParaRPr lang="en-US" altLang="zh-TW" dirty="0"/>
          </a:p>
          <a:p>
            <a:pPr eaLnBrk="1"/>
            <a:r>
              <a:rPr lang="zh-TW" altLang="en-US" dirty="0"/>
              <a:t>在物件結構塑模的過程中，是先以一個</a:t>
            </a:r>
            <a:r>
              <a:rPr lang="zh-TW" altLang="en-US" dirty="0">
                <a:solidFill>
                  <a:srgbClr val="FF2F92"/>
                </a:solidFill>
              </a:rPr>
              <a:t>使用個案</a:t>
            </a:r>
            <a:r>
              <a:rPr lang="zh-TW" altLang="en-US" dirty="0"/>
              <a:t>為單位，找出該使用</a:t>
            </a:r>
            <a:r>
              <a:rPr lang="zh-TW" altLang="en-US" b="1" dirty="0">
                <a:solidFill>
                  <a:srgbClr val="FF2F92"/>
                </a:solidFill>
              </a:rPr>
              <a:t>個案之類別、類別屬性</a:t>
            </a:r>
            <a:r>
              <a:rPr lang="zh-TW" altLang="en-US" dirty="0"/>
              <a:t>與</a:t>
            </a:r>
            <a:r>
              <a:rPr lang="zh-TW" altLang="en-US" b="1" dirty="0"/>
              <a:t>操作後建構各使用個案之類別圖</a:t>
            </a:r>
            <a:r>
              <a:rPr lang="zh-TW" altLang="en-US" dirty="0"/>
              <a:t>，最後再</a:t>
            </a:r>
            <a:r>
              <a:rPr lang="zh-TW" altLang="en-US" b="1" dirty="0">
                <a:solidFill>
                  <a:srgbClr val="FF2F92"/>
                </a:solidFill>
              </a:rPr>
              <a:t>整合各使用個案中類別</a:t>
            </a:r>
            <a:r>
              <a:rPr lang="zh-TW" altLang="en-US" dirty="0"/>
              <a:t>、各類別屬性和操作以及類別間關係之資訊，建構</a:t>
            </a:r>
            <a:r>
              <a:rPr lang="zh-TW" altLang="en-US" dirty="0">
                <a:solidFill>
                  <a:srgbClr val="FF2F92"/>
                </a:solidFill>
              </a:rPr>
              <a:t>總類別圖</a:t>
            </a:r>
            <a:r>
              <a:rPr lang="zh-TW" altLang="en-US" dirty="0"/>
              <a:t>。</a:t>
            </a:r>
          </a:p>
        </p:txBody>
      </p:sp>
      <p:sp>
        <p:nvSpPr>
          <p:cNvPr id="46083" name="Rectangle 9">
            <a:extLst>
              <a:ext uri="{FF2B5EF4-FFF2-40B4-BE49-F238E27FC236}">
                <a16:creationId xmlns:a16="http://schemas.microsoft.com/office/drawing/2014/main" id="{FDA376C8-C501-C044-B3F5-54FD90F733DA}"/>
              </a:ext>
            </a:extLst>
          </p:cNvPr>
          <p:cNvSpPr>
            <a:spLocks noGrp="1" noChangeArrowheads="1"/>
          </p:cNvSpPr>
          <p:nvPr>
            <p:ph type="title"/>
          </p:nvPr>
        </p:nvSpPr>
        <p:spPr/>
        <p:txBody>
          <a:bodyPr/>
          <a:lstStyle/>
          <a:p>
            <a:pPr eaLnBrk="1"/>
            <a:r>
              <a:rPr lang="en-US" altLang="zh-TW"/>
              <a:t>13.3.3 </a:t>
            </a:r>
            <a:r>
              <a:rPr lang="zh-TW" altLang="en-US"/>
              <a:t>繪製類別圖</a:t>
            </a:r>
          </a:p>
        </p:txBody>
      </p:sp>
    </p:spTree>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8">
            <a:extLst>
              <a:ext uri="{FF2B5EF4-FFF2-40B4-BE49-F238E27FC236}">
                <a16:creationId xmlns:a16="http://schemas.microsoft.com/office/drawing/2014/main" id="{27202719-9C2A-564A-91C0-A1298992B7E2}"/>
              </a:ext>
            </a:extLst>
          </p:cNvPr>
          <p:cNvSpPr>
            <a:spLocks noGrp="1" noChangeArrowheads="1"/>
          </p:cNvSpPr>
          <p:nvPr>
            <p:ph type="body" idx="1"/>
          </p:nvPr>
        </p:nvSpPr>
        <p:spPr/>
        <p:txBody>
          <a:bodyPr/>
          <a:lstStyle/>
          <a:p>
            <a:pPr eaLnBrk="1"/>
            <a:r>
              <a:rPr lang="zh-TW" altLang="en-US"/>
              <a:t>然而，一個類別可參與一至多個使用個案，且同一類別在不同使用個案可能有不同的特徵或行為，也就是其屬性與操作可能不同。</a:t>
            </a:r>
            <a:endParaRPr lang="en-US" altLang="zh-TW"/>
          </a:p>
          <a:p>
            <a:pPr eaLnBrk="1"/>
            <a:r>
              <a:rPr lang="zh-TW" altLang="en-US"/>
              <a:t>因此在繪製總類別圖時，可採用類別與使用個案對照表將該類別分散在不同使用個案的屬性與操作彙整在一起。</a:t>
            </a:r>
            <a:endParaRPr lang="en-US" altLang="zh-TW"/>
          </a:p>
        </p:txBody>
      </p:sp>
      <p:sp>
        <p:nvSpPr>
          <p:cNvPr id="47107" name="Rectangle 9">
            <a:extLst>
              <a:ext uri="{FF2B5EF4-FFF2-40B4-BE49-F238E27FC236}">
                <a16:creationId xmlns:a16="http://schemas.microsoft.com/office/drawing/2014/main" id="{CFE6BD4C-085D-2343-AC86-18C20E9C4FBA}"/>
              </a:ext>
            </a:extLst>
          </p:cNvPr>
          <p:cNvSpPr>
            <a:spLocks noGrp="1" noChangeArrowheads="1"/>
          </p:cNvSpPr>
          <p:nvPr>
            <p:ph type="title"/>
          </p:nvPr>
        </p:nvSpPr>
        <p:spPr/>
        <p:txBody>
          <a:bodyPr/>
          <a:lstStyle/>
          <a:p>
            <a:pPr eaLnBrk="1"/>
            <a:r>
              <a:rPr lang="en-US" altLang="zh-TW"/>
              <a:t>13.3.3 </a:t>
            </a:r>
            <a:r>
              <a:rPr lang="zh-TW" altLang="en-US"/>
              <a:t>繪製類別圖</a:t>
            </a:r>
            <a:r>
              <a:rPr lang="en-US" altLang="zh-TW"/>
              <a:t>(c.2)</a:t>
            </a:r>
          </a:p>
        </p:txBody>
      </p:sp>
    </p:spTree>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8846F522-251D-094F-8FAC-6E2C5183DE97}"/>
              </a:ext>
            </a:extLst>
          </p:cNvPr>
          <p:cNvSpPr>
            <a:spLocks noGrp="1" noChangeArrowheads="1"/>
          </p:cNvSpPr>
          <p:nvPr>
            <p:ph type="body" sz="half" idx="1"/>
          </p:nvPr>
        </p:nvSpPr>
        <p:spPr/>
        <p:txBody>
          <a:bodyPr/>
          <a:lstStyle/>
          <a:p>
            <a:pPr eaLnBrk="1"/>
            <a:r>
              <a:rPr lang="zh-TW" altLang="zh-TW" dirty="0"/>
              <a:t>為便於</a:t>
            </a:r>
            <a:r>
              <a:rPr lang="zh-TW" altLang="zh-TW" b="1" dirty="0">
                <a:solidFill>
                  <a:srgbClr val="FF2F92"/>
                </a:solidFill>
              </a:rPr>
              <a:t>屬性與操作之彙整，可使用類別與使用個案</a:t>
            </a:r>
            <a:r>
              <a:rPr lang="zh-TW" altLang="zh-TW" dirty="0"/>
              <a:t>對照表</a:t>
            </a:r>
            <a:r>
              <a:rPr lang="en-US" altLang="zh-TW" dirty="0"/>
              <a:t>(</a:t>
            </a:r>
            <a:r>
              <a:rPr lang="zh-TW" altLang="zh-TW" dirty="0"/>
              <a:t>如表</a:t>
            </a:r>
            <a:r>
              <a:rPr lang="en-US" altLang="zh-TW" dirty="0"/>
              <a:t>13-3)</a:t>
            </a:r>
            <a:r>
              <a:rPr lang="zh-TW" altLang="zh-TW" dirty="0"/>
              <a:t>，橫軸表示系統所有的使用個案，縱軸記錄所有的類別，逐一分析每一個類別參與哪幾個使用個案，並在其相對應的座標格填入「＊」。</a:t>
            </a:r>
            <a:endParaRPr lang="zh-TW" altLang="en-US" dirty="0"/>
          </a:p>
        </p:txBody>
      </p:sp>
      <p:sp>
        <p:nvSpPr>
          <p:cNvPr id="48131" name="Rectangle 13">
            <a:extLst>
              <a:ext uri="{FF2B5EF4-FFF2-40B4-BE49-F238E27FC236}">
                <a16:creationId xmlns:a16="http://schemas.microsoft.com/office/drawing/2014/main" id="{974DC9BB-1927-5942-8D4E-180D961A6E3C}"/>
              </a:ext>
            </a:extLst>
          </p:cNvPr>
          <p:cNvSpPr>
            <a:spLocks noGrp="1" noChangeArrowheads="1"/>
          </p:cNvSpPr>
          <p:nvPr>
            <p:ph type="title"/>
          </p:nvPr>
        </p:nvSpPr>
        <p:spPr/>
        <p:txBody>
          <a:bodyPr/>
          <a:lstStyle/>
          <a:p>
            <a:pPr eaLnBrk="1"/>
            <a:r>
              <a:rPr lang="en-US" altLang="zh-TW"/>
              <a:t>13.3.3 </a:t>
            </a:r>
            <a:r>
              <a:rPr lang="zh-TW" altLang="en-US"/>
              <a:t>繪製類別圖</a:t>
            </a:r>
            <a:r>
              <a:rPr lang="en-US" altLang="zh-TW"/>
              <a:t>(c.3)</a:t>
            </a:r>
          </a:p>
        </p:txBody>
      </p:sp>
      <p:pic>
        <p:nvPicPr>
          <p:cNvPr id="48132" name="Picture 14" descr="z-vb157d-t13-3">
            <a:extLst>
              <a:ext uri="{FF2B5EF4-FFF2-40B4-BE49-F238E27FC236}">
                <a16:creationId xmlns:a16="http://schemas.microsoft.com/office/drawing/2014/main" id="{D1AD2FE8-EBF0-3D4F-B8F9-1FEBAF7FAC3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16013" y="3213100"/>
            <a:ext cx="7705725" cy="292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8">
            <a:extLst>
              <a:ext uri="{FF2B5EF4-FFF2-40B4-BE49-F238E27FC236}">
                <a16:creationId xmlns:a16="http://schemas.microsoft.com/office/drawing/2014/main" id="{9D50A7EC-7CCD-964B-93B4-598CBFA60296}"/>
              </a:ext>
            </a:extLst>
          </p:cNvPr>
          <p:cNvSpPr>
            <a:spLocks noGrp="1" noChangeArrowheads="1"/>
          </p:cNvSpPr>
          <p:nvPr>
            <p:ph type="body" idx="1"/>
          </p:nvPr>
        </p:nvSpPr>
        <p:spPr/>
        <p:txBody>
          <a:bodyPr/>
          <a:lstStyle/>
          <a:p>
            <a:pPr eaLnBrk="1"/>
            <a:r>
              <a:rPr lang="zh-TW" altLang="zh-TW" dirty="0"/>
              <a:t>本節將以西子灣線上訂購系統之新增訂購項目使用個案為例，說明如何根據需求塑模與物件互動行為塑模之產出</a:t>
            </a:r>
            <a:r>
              <a:rPr lang="zh-TW" altLang="en-US" dirty="0"/>
              <a:t>，</a:t>
            </a:r>
            <a:r>
              <a:rPr lang="zh-TW" altLang="zh-TW" dirty="0"/>
              <a:t>以類別圖進行物件靜態結構塑模</a:t>
            </a:r>
            <a:r>
              <a:rPr lang="zh-TW" altLang="en-US" dirty="0"/>
              <a:t>。</a:t>
            </a:r>
          </a:p>
          <a:p>
            <a:pPr eaLnBrk="1"/>
            <a:r>
              <a:rPr lang="zh-TW" altLang="en-US" dirty="0"/>
              <a:t>建構類別圖之步驟</a:t>
            </a:r>
          </a:p>
          <a:p>
            <a:pPr lvl="1" eaLnBrk="1"/>
            <a:r>
              <a:rPr lang="zh-TW" altLang="en-US" dirty="0"/>
              <a:t>確認</a:t>
            </a:r>
            <a:r>
              <a:rPr lang="zh-TW" altLang="en-US" b="1" dirty="0">
                <a:solidFill>
                  <a:srgbClr val="FF2F92"/>
                </a:solidFill>
              </a:rPr>
              <a:t>類別、屬性與操作</a:t>
            </a:r>
          </a:p>
          <a:p>
            <a:pPr lvl="1" eaLnBrk="1"/>
            <a:r>
              <a:rPr lang="zh-TW" altLang="en-US" dirty="0"/>
              <a:t>確認</a:t>
            </a:r>
            <a:r>
              <a:rPr lang="zh-TW" altLang="en-US" b="1" dirty="0">
                <a:solidFill>
                  <a:srgbClr val="FF2F92"/>
                </a:solidFill>
              </a:rPr>
              <a:t>類別間的關係</a:t>
            </a:r>
          </a:p>
          <a:p>
            <a:pPr lvl="1" eaLnBrk="1"/>
            <a:r>
              <a:rPr lang="zh-TW" altLang="en-US" dirty="0"/>
              <a:t>繪製類別圖</a:t>
            </a:r>
          </a:p>
          <a:p>
            <a:pPr eaLnBrk="1"/>
            <a:endParaRPr lang="en-US" altLang="zh-TW" dirty="0"/>
          </a:p>
        </p:txBody>
      </p:sp>
      <p:sp>
        <p:nvSpPr>
          <p:cNvPr id="49155" name="Rectangle 9">
            <a:extLst>
              <a:ext uri="{FF2B5EF4-FFF2-40B4-BE49-F238E27FC236}">
                <a16:creationId xmlns:a16="http://schemas.microsoft.com/office/drawing/2014/main" id="{B0ACEE58-CA2D-604E-9C0B-FADE8AFBB078}"/>
              </a:ext>
            </a:extLst>
          </p:cNvPr>
          <p:cNvSpPr>
            <a:spLocks noGrp="1" noChangeArrowheads="1"/>
          </p:cNvSpPr>
          <p:nvPr>
            <p:ph type="title"/>
          </p:nvPr>
        </p:nvSpPr>
        <p:spPr/>
        <p:txBody>
          <a:bodyPr/>
          <a:lstStyle/>
          <a:p>
            <a:pPr eaLnBrk="1"/>
            <a:r>
              <a:rPr lang="en-US" altLang="zh-TW"/>
              <a:t>13.4 </a:t>
            </a:r>
            <a:r>
              <a:rPr lang="zh-TW" altLang="en-US"/>
              <a:t>建構類別圖與物件圖</a:t>
            </a:r>
          </a:p>
        </p:txBody>
      </p:sp>
    </p:spTree>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8">
            <a:extLst>
              <a:ext uri="{FF2B5EF4-FFF2-40B4-BE49-F238E27FC236}">
                <a16:creationId xmlns:a16="http://schemas.microsoft.com/office/drawing/2014/main" id="{D8EAA013-68A6-AC47-B4F4-4E4ED55AA9C1}"/>
              </a:ext>
            </a:extLst>
          </p:cNvPr>
          <p:cNvSpPr>
            <a:spLocks noGrp="1" noChangeArrowheads="1"/>
          </p:cNvSpPr>
          <p:nvPr>
            <p:ph type="body" idx="1"/>
          </p:nvPr>
        </p:nvSpPr>
        <p:spPr/>
        <p:txBody>
          <a:bodyPr/>
          <a:lstStyle/>
          <a:p>
            <a:pPr eaLnBrk="1">
              <a:lnSpc>
                <a:spcPct val="110000"/>
              </a:lnSpc>
            </a:pPr>
            <a:r>
              <a:rPr lang="zh-TW" altLang="en-US" sz="2000" b="1" dirty="0">
                <a:solidFill>
                  <a:srgbClr val="FF2F92"/>
                </a:solidFill>
              </a:rPr>
              <a:t>找出類別與操作</a:t>
            </a:r>
          </a:p>
          <a:p>
            <a:pPr lvl="1" eaLnBrk="1">
              <a:lnSpc>
                <a:spcPct val="110000"/>
              </a:lnSpc>
            </a:pPr>
            <a:r>
              <a:rPr lang="zh-TW" altLang="en-US" sz="2000" b="1" dirty="0">
                <a:solidFill>
                  <a:srgbClr val="FF2F92"/>
                </a:solidFill>
              </a:rPr>
              <a:t>循序圖中的每個物件可對應至類別圖中的每個類別</a:t>
            </a:r>
            <a:r>
              <a:rPr lang="zh-TW" altLang="en-US" sz="2000" dirty="0"/>
              <a:t>，循序圖中每個物件間傳遞的訊息可對應至訊息接受物件所屬類別之操作。</a:t>
            </a:r>
            <a:endParaRPr lang="en-US" altLang="zh-TW" sz="2000" dirty="0"/>
          </a:p>
          <a:p>
            <a:pPr lvl="1" eaLnBrk="1">
              <a:lnSpc>
                <a:spcPct val="110000"/>
              </a:lnSpc>
            </a:pPr>
            <a:r>
              <a:rPr lang="zh-TW" altLang="en-US" sz="2000" dirty="0"/>
              <a:t>因此，</a:t>
            </a:r>
            <a:r>
              <a:rPr lang="zh-TW" altLang="zh-TW" sz="2000" dirty="0"/>
              <a:t>由</a:t>
            </a:r>
            <a:r>
              <a:rPr lang="en-US" altLang="zh-TW" sz="2000" dirty="0"/>
              <a:t>UI </a:t>
            </a:r>
            <a:r>
              <a:rPr lang="zh-TW" altLang="zh-TW" sz="2000" dirty="0"/>
              <a:t>循序圖之</a:t>
            </a:r>
            <a:r>
              <a:rPr lang="zh-TW" altLang="en-US" sz="2000" dirty="0"/>
              <a:t>介面、控制</a:t>
            </a:r>
            <a:r>
              <a:rPr lang="zh-TW" altLang="zh-TW" sz="2000" dirty="0"/>
              <a:t>物件，找出其類別圖中有</a:t>
            </a:r>
            <a:r>
              <a:rPr lang="zh-TW" altLang="en-US" sz="2000" dirty="0"/>
              <a:t>：</a:t>
            </a:r>
            <a:endParaRPr lang="en-US" altLang="zh-TW" sz="2000" dirty="0"/>
          </a:p>
          <a:p>
            <a:pPr lvl="2" eaLnBrk="1">
              <a:lnSpc>
                <a:spcPct val="110000"/>
              </a:lnSpc>
            </a:pPr>
            <a:r>
              <a:rPr lang="zh-TW" altLang="zh-TW" sz="2000" dirty="0"/>
              <a:t>三個介面類別</a:t>
            </a:r>
            <a:r>
              <a:rPr lang="zh-TW" altLang="en-US" sz="2000" dirty="0"/>
              <a:t>：</a:t>
            </a:r>
            <a:r>
              <a:rPr lang="zh-TW" altLang="zh-TW" sz="2000" dirty="0"/>
              <a:t>「書籍型錄</a:t>
            </a:r>
            <a:r>
              <a:rPr lang="en-US" altLang="zh-TW" sz="2000" dirty="0"/>
              <a:t>UI</a:t>
            </a:r>
            <a:r>
              <a:rPr lang="zh-TW" altLang="zh-TW" sz="2000" dirty="0"/>
              <a:t>」、「細部說明</a:t>
            </a:r>
            <a:r>
              <a:rPr lang="en-US" altLang="zh-TW" sz="2000" dirty="0"/>
              <a:t>UI</a:t>
            </a:r>
            <a:r>
              <a:rPr lang="zh-TW" altLang="zh-TW" sz="2000" dirty="0"/>
              <a:t>」及「購物車</a:t>
            </a:r>
            <a:r>
              <a:rPr lang="en-US" altLang="zh-TW" sz="2000" dirty="0"/>
              <a:t>UI</a:t>
            </a:r>
            <a:r>
              <a:rPr lang="zh-TW" altLang="zh-TW" sz="2000" dirty="0"/>
              <a:t>」</a:t>
            </a:r>
            <a:endParaRPr lang="en-US" altLang="zh-TW" sz="2000" dirty="0"/>
          </a:p>
          <a:p>
            <a:pPr lvl="2" eaLnBrk="1">
              <a:lnSpc>
                <a:spcPct val="110000"/>
              </a:lnSpc>
            </a:pPr>
            <a:r>
              <a:rPr lang="zh-TW" altLang="zh-TW" sz="2000" dirty="0"/>
              <a:t>二個控制類別</a:t>
            </a:r>
            <a:r>
              <a:rPr lang="zh-TW" altLang="en-US" sz="2000" dirty="0"/>
              <a:t>：</a:t>
            </a:r>
            <a:r>
              <a:rPr lang="zh-TW" altLang="zh-TW" sz="2000" dirty="0"/>
              <a:t>「顯示」與「訂購」</a:t>
            </a:r>
            <a:endParaRPr lang="en-US" altLang="zh-TW" sz="2000" dirty="0"/>
          </a:p>
          <a:p>
            <a:pPr lvl="1" eaLnBrk="1">
              <a:lnSpc>
                <a:spcPct val="110000"/>
              </a:lnSpc>
            </a:pPr>
            <a:r>
              <a:rPr lang="zh-TW" altLang="zh-TW" sz="2000" dirty="0"/>
              <a:t>由</a:t>
            </a:r>
            <a:r>
              <a:rPr lang="en-US" altLang="zh-TW" sz="2000" dirty="0"/>
              <a:t>AC </a:t>
            </a:r>
            <a:r>
              <a:rPr lang="zh-TW" altLang="zh-TW" sz="2000" dirty="0"/>
              <a:t>循序圖之實體物件，找出有</a:t>
            </a:r>
            <a:r>
              <a:rPr lang="zh-TW" altLang="en-US" sz="2000" dirty="0"/>
              <a:t>：</a:t>
            </a:r>
            <a:endParaRPr lang="en-US" altLang="zh-TW" sz="2000" dirty="0"/>
          </a:p>
          <a:p>
            <a:pPr lvl="2" eaLnBrk="1">
              <a:lnSpc>
                <a:spcPct val="110000"/>
              </a:lnSpc>
            </a:pPr>
            <a:r>
              <a:rPr lang="zh-TW" altLang="zh-TW" sz="2000" dirty="0"/>
              <a:t>二個實體類別</a:t>
            </a:r>
            <a:r>
              <a:rPr lang="zh-TW" altLang="en-US" sz="2000" dirty="0"/>
              <a:t>：</a:t>
            </a:r>
            <a:r>
              <a:rPr lang="zh-TW" altLang="zh-TW" sz="2000" dirty="0"/>
              <a:t>「書籍資料」與「購物車資料」</a:t>
            </a:r>
            <a:endParaRPr lang="en-US" altLang="zh-TW" sz="2000" dirty="0"/>
          </a:p>
          <a:p>
            <a:pPr lvl="1" eaLnBrk="1">
              <a:lnSpc>
                <a:spcPct val="110000"/>
              </a:lnSpc>
            </a:pPr>
            <a:r>
              <a:rPr lang="zh-TW" altLang="en-US" sz="2000" dirty="0"/>
              <a:t>檢視新增訂購項目使用個案循序圖中物件間之訊息傳遞，可找出</a:t>
            </a:r>
            <a:r>
              <a:rPr lang="zh-TW" altLang="zh-TW" sz="2000" dirty="0"/>
              <a:t>「書籍型錄</a:t>
            </a:r>
            <a:r>
              <a:rPr lang="en-US" altLang="zh-TW" sz="2000" dirty="0"/>
              <a:t>UI</a:t>
            </a:r>
            <a:r>
              <a:rPr lang="zh-TW" altLang="zh-TW" sz="2000" dirty="0"/>
              <a:t>」介面類別有「顯示細部說明</a:t>
            </a:r>
            <a:r>
              <a:rPr lang="en-US" altLang="zh-TW" sz="2000" dirty="0"/>
              <a:t>()</a:t>
            </a:r>
            <a:r>
              <a:rPr lang="zh-TW" altLang="zh-TW" sz="2000" dirty="0"/>
              <a:t>」、「新增訂購項目</a:t>
            </a:r>
            <a:r>
              <a:rPr lang="en-US" altLang="zh-TW" sz="2000" dirty="0"/>
              <a:t>()</a:t>
            </a:r>
            <a:r>
              <a:rPr lang="zh-TW" altLang="zh-TW" sz="2000" dirty="0"/>
              <a:t>」操作</a:t>
            </a:r>
            <a:r>
              <a:rPr lang="zh-TW" altLang="en-US" sz="2000" dirty="0"/>
              <a:t>，其他操作之找出方式依此類推。 </a:t>
            </a:r>
          </a:p>
        </p:txBody>
      </p:sp>
      <p:sp>
        <p:nvSpPr>
          <p:cNvPr id="50179" name="Rectangle 9">
            <a:extLst>
              <a:ext uri="{FF2B5EF4-FFF2-40B4-BE49-F238E27FC236}">
                <a16:creationId xmlns:a16="http://schemas.microsoft.com/office/drawing/2014/main" id="{6FE1AF50-E8B3-F145-8115-94568359C6FF}"/>
              </a:ext>
            </a:extLst>
          </p:cNvPr>
          <p:cNvSpPr>
            <a:spLocks noGrp="1" noChangeArrowheads="1"/>
          </p:cNvSpPr>
          <p:nvPr>
            <p:ph type="title"/>
          </p:nvPr>
        </p:nvSpPr>
        <p:spPr/>
        <p:txBody>
          <a:bodyPr/>
          <a:lstStyle/>
          <a:p>
            <a:pPr eaLnBrk="1"/>
            <a:r>
              <a:rPr lang="en-US" altLang="zh-TW"/>
              <a:t>13.4.1 </a:t>
            </a:r>
            <a:r>
              <a:rPr lang="zh-TW" altLang="en-US"/>
              <a:t>繪製類別圖</a:t>
            </a:r>
          </a:p>
        </p:txBody>
      </p:sp>
    </p:spTree>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8">
            <a:extLst>
              <a:ext uri="{FF2B5EF4-FFF2-40B4-BE49-F238E27FC236}">
                <a16:creationId xmlns:a16="http://schemas.microsoft.com/office/drawing/2014/main" id="{418E0625-C617-AD46-B6FB-466180EBC4C1}"/>
              </a:ext>
            </a:extLst>
          </p:cNvPr>
          <p:cNvSpPr>
            <a:spLocks noGrp="1" noChangeArrowheads="1"/>
          </p:cNvSpPr>
          <p:nvPr>
            <p:ph type="title"/>
          </p:nvPr>
        </p:nvSpPr>
        <p:spPr/>
        <p:txBody>
          <a:bodyPr/>
          <a:lstStyle/>
          <a:p>
            <a:pPr eaLnBrk="1"/>
            <a:r>
              <a:rPr lang="en-US" altLang="zh-TW"/>
              <a:t>13.4.1 </a:t>
            </a:r>
            <a:r>
              <a:rPr lang="zh-TW" altLang="en-US"/>
              <a:t>繪製類別圖</a:t>
            </a:r>
            <a:r>
              <a:rPr lang="en-US" altLang="zh-TW"/>
              <a:t>(c.2)</a:t>
            </a:r>
          </a:p>
        </p:txBody>
      </p:sp>
      <p:sp>
        <p:nvSpPr>
          <p:cNvPr id="51203" name="Rectangle 9">
            <a:extLst>
              <a:ext uri="{FF2B5EF4-FFF2-40B4-BE49-F238E27FC236}">
                <a16:creationId xmlns:a16="http://schemas.microsoft.com/office/drawing/2014/main" id="{24B83E95-6C71-5946-BCE0-49EF41987243}"/>
              </a:ext>
            </a:extLst>
          </p:cNvPr>
          <p:cNvSpPr>
            <a:spLocks noGrp="1" noChangeArrowheads="1"/>
          </p:cNvSpPr>
          <p:nvPr>
            <p:ph type="body" idx="1"/>
          </p:nvPr>
        </p:nvSpPr>
        <p:spPr/>
        <p:txBody>
          <a:bodyPr/>
          <a:lstStyle/>
          <a:p>
            <a:pPr eaLnBrk="1"/>
            <a:r>
              <a:rPr lang="zh-TW" altLang="en-US" b="1" dirty="0">
                <a:solidFill>
                  <a:srgbClr val="FF2F92"/>
                </a:solidFill>
              </a:rPr>
              <a:t>找出類別之屬性</a:t>
            </a:r>
          </a:p>
          <a:p>
            <a:pPr lvl="1" eaLnBrk="1"/>
            <a:r>
              <a:rPr lang="zh-TW" altLang="en-US" dirty="0"/>
              <a:t>類別之屬性可從需求塑模及系統應用問題領域之專業知識與原始表單之資料項目來判斷，且</a:t>
            </a:r>
            <a:r>
              <a:rPr lang="zh-TW" altLang="zh-TW" dirty="0"/>
              <a:t>若已進行使用者靜態結構塑模，便可由介面藍圖中之欄位資料找出。</a:t>
            </a:r>
            <a:endParaRPr lang="en-US" altLang="zh-TW" dirty="0"/>
          </a:p>
          <a:p>
            <a:pPr lvl="1" eaLnBrk="1"/>
            <a:r>
              <a:rPr lang="zh-TW" altLang="zh-TW" dirty="0"/>
              <a:t>依此原則找出「書籍型錄</a:t>
            </a:r>
            <a:r>
              <a:rPr lang="en-US" altLang="zh-TW" dirty="0"/>
              <a:t>UI</a:t>
            </a:r>
            <a:r>
              <a:rPr lang="zh-TW" altLang="zh-TW" dirty="0"/>
              <a:t>」類別有「書名」、「</a:t>
            </a:r>
            <a:r>
              <a:rPr lang="en-US" altLang="zh-TW" dirty="0"/>
              <a:t>ISBN</a:t>
            </a:r>
            <a:r>
              <a:rPr lang="zh-TW" altLang="zh-TW" dirty="0"/>
              <a:t>」、「作者」、「出版社」、「售價」和「顯示細部說明」屬性，其餘類別之屬性以此類推。</a:t>
            </a:r>
            <a:endParaRPr lang="en-US" altLang="zh-TW" dirty="0"/>
          </a:p>
          <a:p>
            <a:pPr lvl="1" eaLnBrk="1"/>
            <a:r>
              <a:rPr lang="zh-TW" altLang="zh-TW" dirty="0"/>
              <a:t>經整理後，新增訂購項目使用個案之類別匯總表可表達如</a:t>
            </a:r>
            <a:r>
              <a:rPr lang="zh-TW" altLang="en-US" dirty="0"/>
              <a:t>書上</a:t>
            </a:r>
            <a:r>
              <a:rPr lang="zh-TW" altLang="zh-TW" dirty="0"/>
              <a:t>表</a:t>
            </a:r>
            <a:r>
              <a:rPr lang="en-US" altLang="zh-TW" dirty="0"/>
              <a:t>13-4</a:t>
            </a:r>
            <a:r>
              <a:rPr lang="zh-TW" altLang="en-US" dirty="0"/>
              <a:t>所示</a:t>
            </a:r>
            <a:r>
              <a:rPr lang="zh-TW" altLang="zh-TW" dirty="0"/>
              <a:t>。</a:t>
            </a:r>
            <a:endParaRPr lang="en-US" altLang="zh-TW" dirty="0"/>
          </a:p>
        </p:txBody>
      </p:sp>
    </p:spTree>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8">
            <a:extLst>
              <a:ext uri="{FF2B5EF4-FFF2-40B4-BE49-F238E27FC236}">
                <a16:creationId xmlns:a16="http://schemas.microsoft.com/office/drawing/2014/main" id="{14B64E81-4887-4247-9E3C-8F4E17A2A55D}"/>
              </a:ext>
            </a:extLst>
          </p:cNvPr>
          <p:cNvSpPr>
            <a:spLocks noGrp="1" noChangeArrowheads="1"/>
          </p:cNvSpPr>
          <p:nvPr>
            <p:ph type="body" idx="1"/>
          </p:nvPr>
        </p:nvSpPr>
        <p:spPr/>
        <p:txBody>
          <a:bodyPr/>
          <a:lstStyle/>
          <a:p>
            <a:pPr eaLnBrk="1"/>
            <a:r>
              <a:rPr lang="zh-TW" altLang="zh-TW" b="1" dirty="0">
                <a:solidFill>
                  <a:srgbClr val="FF2F92"/>
                </a:solidFill>
              </a:rPr>
              <a:t>確認關係與關聯類別</a:t>
            </a:r>
            <a:endParaRPr lang="en-US" altLang="zh-TW" b="1" dirty="0">
              <a:solidFill>
                <a:srgbClr val="FF2F92"/>
              </a:solidFill>
            </a:endParaRPr>
          </a:p>
          <a:p>
            <a:pPr lvl="1" eaLnBrk="1"/>
            <a:r>
              <a:rPr lang="zh-TW" altLang="en-US" dirty="0"/>
              <a:t>基本上，類別間主要的關係有相依、一般化、關聯與實現化關係，而類別間若有關聯關係，尚需進一步分析有多少個案例參與該關聯，以及是否有關聯類別屬於該關係。</a:t>
            </a:r>
            <a:endParaRPr lang="en-US" altLang="zh-TW" dirty="0"/>
          </a:p>
          <a:p>
            <a:pPr lvl="1" eaLnBrk="1"/>
            <a:r>
              <a:rPr lang="zh-TW" altLang="zh-TW" dirty="0"/>
              <a:t>購物車與書籍資料之間，購物車中會記錄書籍產品的資訊，因此購物車與書籍資料間有關係，也就是關聯關係</a:t>
            </a:r>
            <a:r>
              <a:rPr lang="zh-TW" altLang="en-US" dirty="0"/>
              <a:t>，</a:t>
            </a:r>
            <a:r>
              <a:rPr lang="zh-TW" altLang="zh-TW" dirty="0"/>
              <a:t>且兩者間之基數為多對多，也就是一個購物車內可包括多個書籍產品，而一本書籍也能屬於不同的購物車。</a:t>
            </a:r>
          </a:p>
        </p:txBody>
      </p:sp>
      <p:sp>
        <p:nvSpPr>
          <p:cNvPr id="52227" name="Rectangle 9">
            <a:extLst>
              <a:ext uri="{FF2B5EF4-FFF2-40B4-BE49-F238E27FC236}">
                <a16:creationId xmlns:a16="http://schemas.microsoft.com/office/drawing/2014/main" id="{A8269EFE-0337-0C44-8519-4C920251A19E}"/>
              </a:ext>
            </a:extLst>
          </p:cNvPr>
          <p:cNvSpPr>
            <a:spLocks noGrp="1" noChangeArrowheads="1"/>
          </p:cNvSpPr>
          <p:nvPr>
            <p:ph type="title"/>
          </p:nvPr>
        </p:nvSpPr>
        <p:spPr/>
        <p:txBody>
          <a:bodyPr/>
          <a:lstStyle/>
          <a:p>
            <a:pPr eaLnBrk="1"/>
            <a:r>
              <a:rPr lang="en-US" altLang="zh-TW"/>
              <a:t>13.4.1 </a:t>
            </a:r>
            <a:r>
              <a:rPr lang="zh-TW" altLang="en-US"/>
              <a:t>繪製類別圖</a:t>
            </a:r>
            <a:r>
              <a:rPr lang="en-US" altLang="zh-TW"/>
              <a:t>(c.3)</a:t>
            </a:r>
          </a:p>
        </p:txBody>
      </p:sp>
    </p:spTree>
  </p:cSld>
  <p:clrMapOvr>
    <a:masterClrMapping/>
  </p:clrMapOvr>
  <p:transition spd="med">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9">
            <a:extLst>
              <a:ext uri="{FF2B5EF4-FFF2-40B4-BE49-F238E27FC236}">
                <a16:creationId xmlns:a16="http://schemas.microsoft.com/office/drawing/2014/main" id="{E6A45643-F5E8-2447-8F03-A51604A44E46}"/>
              </a:ext>
            </a:extLst>
          </p:cNvPr>
          <p:cNvSpPr>
            <a:spLocks noGrp="1" noChangeArrowheads="1"/>
          </p:cNvSpPr>
          <p:nvPr>
            <p:ph type="body" idx="1"/>
          </p:nvPr>
        </p:nvSpPr>
        <p:spPr/>
        <p:txBody>
          <a:bodyPr/>
          <a:lstStyle/>
          <a:p>
            <a:pPr eaLnBrk="1"/>
            <a:r>
              <a:rPr lang="zh-TW" altLang="zh-TW"/>
              <a:t>繪製類別圖</a:t>
            </a:r>
            <a:endParaRPr lang="en-US" altLang="zh-TW"/>
          </a:p>
          <a:p>
            <a:pPr lvl="1" eaLnBrk="1"/>
            <a:r>
              <a:rPr lang="zh-TW" altLang="zh-TW"/>
              <a:t>新增訂購項目使用個案有書籍型錄</a:t>
            </a:r>
            <a:r>
              <a:rPr lang="en-US" altLang="zh-TW"/>
              <a:t>UI</a:t>
            </a:r>
            <a:r>
              <a:rPr lang="zh-TW" altLang="zh-TW"/>
              <a:t>、細部說明</a:t>
            </a:r>
            <a:r>
              <a:rPr lang="en-US" altLang="zh-TW"/>
              <a:t>UI</a:t>
            </a:r>
            <a:r>
              <a:rPr lang="zh-TW" altLang="zh-TW"/>
              <a:t>、購物車</a:t>
            </a:r>
            <a:r>
              <a:rPr lang="en-US" altLang="zh-TW"/>
              <a:t>UI</a:t>
            </a:r>
            <a:r>
              <a:rPr lang="zh-TW" altLang="zh-TW"/>
              <a:t>、顯示、訂購、書籍資料和購物車資料七個類別，其類別圖繪製如圖</a:t>
            </a:r>
            <a:r>
              <a:rPr lang="en-US" altLang="zh-TW"/>
              <a:t>13-11</a:t>
            </a:r>
            <a:r>
              <a:rPr lang="zh-TW" altLang="zh-TW"/>
              <a:t>。</a:t>
            </a:r>
          </a:p>
        </p:txBody>
      </p:sp>
      <p:sp>
        <p:nvSpPr>
          <p:cNvPr id="53251" name="Rectangle 10">
            <a:extLst>
              <a:ext uri="{FF2B5EF4-FFF2-40B4-BE49-F238E27FC236}">
                <a16:creationId xmlns:a16="http://schemas.microsoft.com/office/drawing/2014/main" id="{20F1AB8C-6C92-7042-81C2-DA8BDB605C69}"/>
              </a:ext>
            </a:extLst>
          </p:cNvPr>
          <p:cNvSpPr>
            <a:spLocks noGrp="1" noChangeArrowheads="1"/>
          </p:cNvSpPr>
          <p:nvPr>
            <p:ph type="title"/>
          </p:nvPr>
        </p:nvSpPr>
        <p:spPr/>
        <p:txBody>
          <a:bodyPr/>
          <a:lstStyle/>
          <a:p>
            <a:pPr eaLnBrk="1"/>
            <a:r>
              <a:rPr lang="en-US" altLang="zh-TW"/>
              <a:t>13.4.1 </a:t>
            </a:r>
            <a:r>
              <a:rPr lang="zh-TW" altLang="en-US"/>
              <a:t>繪製類別圖</a:t>
            </a:r>
            <a:r>
              <a:rPr lang="en-US" altLang="zh-TW"/>
              <a:t>(c.4)</a:t>
            </a:r>
          </a:p>
        </p:txBody>
      </p:sp>
    </p:spTree>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8">
            <a:extLst>
              <a:ext uri="{FF2B5EF4-FFF2-40B4-BE49-F238E27FC236}">
                <a16:creationId xmlns:a16="http://schemas.microsoft.com/office/drawing/2014/main" id="{72F104D1-CE4F-8B49-ACB2-47A8491CC996}"/>
              </a:ext>
            </a:extLst>
          </p:cNvPr>
          <p:cNvSpPr>
            <a:spLocks noGrp="1" noChangeArrowheads="1"/>
          </p:cNvSpPr>
          <p:nvPr>
            <p:ph type="body" idx="1"/>
          </p:nvPr>
        </p:nvSpPr>
        <p:spPr>
          <a:xfrm>
            <a:off x="719138" y="1438275"/>
            <a:ext cx="8097837" cy="3214861"/>
          </a:xfrm>
        </p:spPr>
        <p:txBody>
          <a:bodyPr/>
          <a:lstStyle/>
          <a:p>
            <a:pPr eaLnBrk="1"/>
            <a:r>
              <a:rPr lang="zh-TW" altLang="en-US" dirty="0"/>
              <a:t>類別圖有兩個主要元件：</a:t>
            </a:r>
            <a:endParaRPr lang="en-US" altLang="zh-TW" dirty="0"/>
          </a:p>
          <a:p>
            <a:pPr lvl="1" eaLnBrk="1"/>
            <a:r>
              <a:rPr lang="zh-TW" altLang="en-US" b="1" dirty="0">
                <a:solidFill>
                  <a:srgbClr val="FF2F92"/>
                </a:solidFill>
              </a:rPr>
              <a:t>類別</a:t>
            </a:r>
            <a:endParaRPr lang="en-US" altLang="zh-TW" b="1" dirty="0">
              <a:solidFill>
                <a:srgbClr val="FF2F92"/>
              </a:solidFill>
            </a:endParaRPr>
          </a:p>
          <a:p>
            <a:pPr lvl="1" eaLnBrk="1"/>
            <a:r>
              <a:rPr lang="zh-TW" altLang="en-US" b="1" dirty="0">
                <a:solidFill>
                  <a:srgbClr val="FF2F92"/>
                </a:solidFill>
              </a:rPr>
              <a:t>類別間之關係</a:t>
            </a:r>
          </a:p>
          <a:p>
            <a:pPr eaLnBrk="1"/>
            <a:r>
              <a:rPr lang="zh-TW" altLang="en-US" dirty="0"/>
              <a:t>物件圖也有兩個主要元件：</a:t>
            </a:r>
            <a:endParaRPr lang="en-US" altLang="zh-TW" dirty="0"/>
          </a:p>
          <a:p>
            <a:pPr lvl="1" eaLnBrk="1"/>
            <a:r>
              <a:rPr lang="zh-TW" altLang="en-US" dirty="0"/>
              <a:t>物件</a:t>
            </a:r>
            <a:endParaRPr lang="en-US" altLang="zh-TW" dirty="0"/>
          </a:p>
          <a:p>
            <a:pPr lvl="1" eaLnBrk="1"/>
            <a:r>
              <a:rPr lang="zh-TW" altLang="en-US" dirty="0"/>
              <a:t>連結線 </a:t>
            </a:r>
          </a:p>
        </p:txBody>
      </p:sp>
      <p:sp>
        <p:nvSpPr>
          <p:cNvPr id="8195" name="Rectangle 9">
            <a:extLst>
              <a:ext uri="{FF2B5EF4-FFF2-40B4-BE49-F238E27FC236}">
                <a16:creationId xmlns:a16="http://schemas.microsoft.com/office/drawing/2014/main" id="{638C717D-9F7A-CF4A-A44A-D50F0E9257DB}"/>
              </a:ext>
            </a:extLst>
          </p:cNvPr>
          <p:cNvSpPr>
            <a:spLocks noGrp="1" noChangeArrowheads="1"/>
          </p:cNvSpPr>
          <p:nvPr>
            <p:ph type="title"/>
          </p:nvPr>
        </p:nvSpPr>
        <p:spPr/>
        <p:txBody>
          <a:bodyPr/>
          <a:lstStyle/>
          <a:p>
            <a:pPr eaLnBrk="1"/>
            <a:r>
              <a:rPr lang="en-US" altLang="zh-TW"/>
              <a:t>13.2 </a:t>
            </a:r>
            <a:r>
              <a:rPr lang="zh-TW" altLang="en-US"/>
              <a:t>類別圖與物件圖</a:t>
            </a:r>
          </a:p>
        </p:txBody>
      </p:sp>
      <p:sp>
        <p:nvSpPr>
          <p:cNvPr id="3" name="矩形 2">
            <a:extLst>
              <a:ext uri="{FF2B5EF4-FFF2-40B4-BE49-F238E27FC236}">
                <a16:creationId xmlns:a16="http://schemas.microsoft.com/office/drawing/2014/main" id="{F334E223-80A7-7D4F-9EF7-AF7B7AB15A72}"/>
              </a:ext>
            </a:extLst>
          </p:cNvPr>
          <p:cNvSpPr/>
          <p:nvPr/>
        </p:nvSpPr>
        <p:spPr>
          <a:xfrm>
            <a:off x="1331640" y="4869160"/>
            <a:ext cx="4299575" cy="646331"/>
          </a:xfrm>
          <a:prstGeom prst="rect">
            <a:avLst/>
          </a:prstGeom>
        </p:spPr>
        <p:txBody>
          <a:bodyPr wrap="none">
            <a:spAutoFit/>
          </a:bodyPr>
          <a:lstStyle/>
          <a:p>
            <a:r>
              <a:rPr lang="en-US" altLang="zh-TW" dirty="0">
                <a:hlinkClick r:id="rId2"/>
              </a:rPr>
              <a:t>http://media.usc.edu.tw/media/567</a:t>
            </a:r>
            <a:endParaRPr lang="en-US" altLang="zh-TW" dirty="0"/>
          </a:p>
          <a:p>
            <a:r>
              <a:rPr lang="en-US" altLang="zh-TW" dirty="0">
                <a:hlinkClick r:id="rId3"/>
              </a:rPr>
              <a:t>http://media.usc.edu.tw/media/568</a:t>
            </a:r>
            <a:endParaRPr lang="zh-TW" altLang="en-US" dirty="0"/>
          </a:p>
        </p:txBody>
      </p:sp>
    </p:spTree>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36C8D0A9-04F5-0347-80D3-D96EB84BB777}"/>
              </a:ext>
            </a:extLst>
          </p:cNvPr>
          <p:cNvSpPr>
            <a:spLocks noGrp="1" noChangeArrowheads="1"/>
          </p:cNvSpPr>
          <p:nvPr>
            <p:ph type="title"/>
          </p:nvPr>
        </p:nvSpPr>
        <p:spPr/>
        <p:txBody>
          <a:bodyPr/>
          <a:lstStyle/>
          <a:p>
            <a:pPr eaLnBrk="1"/>
            <a:r>
              <a:rPr lang="zh-TW" altLang="en-US"/>
              <a:t>圖</a:t>
            </a:r>
            <a:r>
              <a:rPr lang="en-US" altLang="zh-TW"/>
              <a:t>13-11 </a:t>
            </a:r>
            <a:r>
              <a:rPr lang="zh-TW" altLang="en-US"/>
              <a:t>新增訂購項目使用個案之類別圖</a:t>
            </a:r>
          </a:p>
        </p:txBody>
      </p:sp>
      <p:pic>
        <p:nvPicPr>
          <p:cNvPr id="54275" name="圖片 6" descr="未命名.jpg">
            <a:extLst>
              <a:ext uri="{FF2B5EF4-FFF2-40B4-BE49-F238E27FC236}">
                <a16:creationId xmlns:a16="http://schemas.microsoft.com/office/drawing/2014/main" id="{E327A658-CA3F-0F48-9ED4-1CF226DA9C0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51050" y="1438275"/>
            <a:ext cx="5545138" cy="4943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9">
            <a:extLst>
              <a:ext uri="{FF2B5EF4-FFF2-40B4-BE49-F238E27FC236}">
                <a16:creationId xmlns:a16="http://schemas.microsoft.com/office/drawing/2014/main" id="{9846D4CD-8547-224F-BFE5-F5A4CFA36DDD}"/>
              </a:ext>
            </a:extLst>
          </p:cNvPr>
          <p:cNvSpPr>
            <a:spLocks noGrp="1" noChangeArrowheads="1"/>
          </p:cNvSpPr>
          <p:nvPr>
            <p:ph type="body" idx="1"/>
          </p:nvPr>
        </p:nvSpPr>
        <p:spPr/>
        <p:txBody>
          <a:bodyPr/>
          <a:lstStyle/>
          <a:p>
            <a:pPr eaLnBrk="1"/>
            <a:r>
              <a:rPr lang="zh-TW" altLang="zh-TW"/>
              <a:t>完成各使用個案之類別圖後，我們可以將各使用個案之類圖匯總成一個類別圖</a:t>
            </a:r>
            <a:r>
              <a:rPr lang="zh-TW" altLang="en-US"/>
              <a:t>。</a:t>
            </a:r>
            <a:endParaRPr lang="en-US" altLang="zh-TW"/>
          </a:p>
          <a:p>
            <a:pPr eaLnBrk="1"/>
            <a:r>
              <a:rPr lang="zh-TW" altLang="zh-TW"/>
              <a:t>並將分散在不同類別圖上的相同類別之屬性與操作合併，同時須從企業規則與表單資料找出實體類別間之關係。</a:t>
            </a:r>
            <a:endParaRPr lang="en-US" altLang="zh-TW"/>
          </a:p>
          <a:p>
            <a:pPr eaLnBrk="1"/>
            <a:r>
              <a:rPr lang="zh-TW" altLang="zh-TW"/>
              <a:t>西子灣線上訂購系統之匯總類別圖可表示如圖</a:t>
            </a:r>
            <a:r>
              <a:rPr lang="en-US" altLang="zh-TW"/>
              <a:t>13-12</a:t>
            </a:r>
            <a:r>
              <a:rPr lang="zh-TW" altLang="zh-TW"/>
              <a:t>。</a:t>
            </a:r>
          </a:p>
        </p:txBody>
      </p:sp>
      <p:sp>
        <p:nvSpPr>
          <p:cNvPr id="55299" name="Rectangle 10">
            <a:extLst>
              <a:ext uri="{FF2B5EF4-FFF2-40B4-BE49-F238E27FC236}">
                <a16:creationId xmlns:a16="http://schemas.microsoft.com/office/drawing/2014/main" id="{253B0909-06D2-954B-9AA5-51FB51AD20A0}"/>
              </a:ext>
            </a:extLst>
          </p:cNvPr>
          <p:cNvSpPr>
            <a:spLocks noGrp="1" noChangeArrowheads="1"/>
          </p:cNvSpPr>
          <p:nvPr>
            <p:ph type="title"/>
          </p:nvPr>
        </p:nvSpPr>
        <p:spPr/>
        <p:txBody>
          <a:bodyPr/>
          <a:lstStyle/>
          <a:p>
            <a:pPr eaLnBrk="1"/>
            <a:r>
              <a:rPr lang="en-US" altLang="zh-TW"/>
              <a:t>13.4.1 </a:t>
            </a:r>
            <a:r>
              <a:rPr lang="zh-TW" altLang="en-US"/>
              <a:t>繪製類別圖</a:t>
            </a:r>
          </a:p>
        </p:txBody>
      </p:sp>
    </p:spTree>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71A88C15-973D-CA4D-A1B1-8F8B71A750C6}"/>
              </a:ext>
            </a:extLst>
          </p:cNvPr>
          <p:cNvSpPr>
            <a:spLocks noGrp="1" noChangeArrowheads="1"/>
          </p:cNvSpPr>
          <p:nvPr>
            <p:ph type="body" idx="1"/>
          </p:nvPr>
        </p:nvSpPr>
        <p:spPr/>
        <p:txBody>
          <a:bodyPr/>
          <a:lstStyle/>
          <a:p>
            <a:pPr eaLnBrk="1"/>
            <a:r>
              <a:rPr lang="zh-TW" altLang="zh-TW"/>
              <a:t>完成各使用個案之類別圖後，我們可以將各使用個案之類圖匯總成一個類別圖</a:t>
            </a:r>
            <a:r>
              <a:rPr lang="zh-TW" altLang="en-US"/>
              <a:t>。</a:t>
            </a:r>
            <a:endParaRPr lang="en-US" altLang="zh-TW"/>
          </a:p>
          <a:p>
            <a:pPr eaLnBrk="1"/>
            <a:r>
              <a:rPr lang="zh-TW" altLang="zh-TW"/>
              <a:t>並將分散在不同類別圖上的相同類別之屬性與操作合併，同時須從企業規則與表單資料找出實體類別間之關係。</a:t>
            </a:r>
            <a:endParaRPr lang="en-US" altLang="zh-TW"/>
          </a:p>
          <a:p>
            <a:pPr eaLnBrk="1"/>
            <a:r>
              <a:rPr lang="zh-TW" altLang="zh-TW"/>
              <a:t>西子灣線上訂購系統之匯總類別圖可表示如圖</a:t>
            </a:r>
            <a:r>
              <a:rPr lang="en-US" altLang="zh-TW"/>
              <a:t>13-12</a:t>
            </a:r>
            <a:r>
              <a:rPr lang="zh-TW" altLang="zh-TW"/>
              <a:t>。</a:t>
            </a:r>
          </a:p>
        </p:txBody>
      </p:sp>
      <p:sp>
        <p:nvSpPr>
          <p:cNvPr id="56323" name="Rectangle 6">
            <a:extLst>
              <a:ext uri="{FF2B5EF4-FFF2-40B4-BE49-F238E27FC236}">
                <a16:creationId xmlns:a16="http://schemas.microsoft.com/office/drawing/2014/main" id="{3CF12DCA-5376-1949-8397-E69EEB29E2B3}"/>
              </a:ext>
            </a:extLst>
          </p:cNvPr>
          <p:cNvSpPr>
            <a:spLocks noGrp="1" noChangeArrowheads="1"/>
          </p:cNvSpPr>
          <p:nvPr>
            <p:ph type="title"/>
          </p:nvPr>
        </p:nvSpPr>
        <p:spPr/>
        <p:txBody>
          <a:bodyPr/>
          <a:lstStyle/>
          <a:p>
            <a:pPr eaLnBrk="1"/>
            <a:r>
              <a:rPr lang="en-US" altLang="zh-TW"/>
              <a:t>13.4.1 </a:t>
            </a:r>
            <a:r>
              <a:rPr lang="zh-TW" altLang="en-US"/>
              <a:t>繪製類別圖</a:t>
            </a:r>
          </a:p>
        </p:txBody>
      </p:sp>
    </p:spTree>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9">
            <a:extLst>
              <a:ext uri="{FF2B5EF4-FFF2-40B4-BE49-F238E27FC236}">
                <a16:creationId xmlns:a16="http://schemas.microsoft.com/office/drawing/2014/main" id="{A3EFECBD-BA06-744D-8BCA-E0CA9C7FD63D}"/>
              </a:ext>
            </a:extLst>
          </p:cNvPr>
          <p:cNvSpPr>
            <a:spLocks noGrp="1" noChangeArrowheads="1"/>
          </p:cNvSpPr>
          <p:nvPr>
            <p:ph type="title"/>
          </p:nvPr>
        </p:nvSpPr>
        <p:spPr/>
        <p:txBody>
          <a:bodyPr/>
          <a:lstStyle/>
          <a:p>
            <a:pPr eaLnBrk="1"/>
            <a:r>
              <a:rPr lang="zh-TW" altLang="en-US" sz="2800"/>
              <a:t>圖</a:t>
            </a:r>
            <a:r>
              <a:rPr lang="en-US" altLang="zh-TW" sz="2800"/>
              <a:t>13-12 </a:t>
            </a:r>
            <a:r>
              <a:rPr lang="zh-TW" altLang="en-US" sz="2800"/>
              <a:t>西子灣線上訂購系統之匯總類別圖</a:t>
            </a:r>
          </a:p>
        </p:txBody>
      </p:sp>
      <p:pic>
        <p:nvPicPr>
          <p:cNvPr id="57347" name="圖片 7" descr="未命名.jpg">
            <a:extLst>
              <a:ext uri="{FF2B5EF4-FFF2-40B4-BE49-F238E27FC236}">
                <a16:creationId xmlns:a16="http://schemas.microsoft.com/office/drawing/2014/main" id="{DDB97F4A-34CD-464F-8B22-FC9C057B46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51050" y="1484313"/>
            <a:ext cx="5400675" cy="4857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E08D-C605-0848-8899-0AD33F14768F}"/>
              </a:ext>
            </a:extLst>
          </p:cNvPr>
          <p:cNvSpPr>
            <a:spLocks noGrp="1"/>
          </p:cNvSpPr>
          <p:nvPr>
            <p:ph type="title"/>
          </p:nvPr>
        </p:nvSpPr>
        <p:spPr/>
        <p:txBody>
          <a:bodyPr/>
          <a:lstStyle/>
          <a:p>
            <a:r>
              <a:rPr lang="zh-CN" altLang="en-US" dirty="0"/>
              <a:t>作業</a:t>
            </a:r>
            <a:endParaRPr lang="en-US" dirty="0"/>
          </a:p>
        </p:txBody>
      </p:sp>
      <p:sp>
        <p:nvSpPr>
          <p:cNvPr id="3" name="Content Placeholder 2">
            <a:extLst>
              <a:ext uri="{FF2B5EF4-FFF2-40B4-BE49-F238E27FC236}">
                <a16:creationId xmlns:a16="http://schemas.microsoft.com/office/drawing/2014/main" id="{CDA09A59-6E7A-484C-A15C-22FAAA6F4824}"/>
              </a:ext>
            </a:extLst>
          </p:cNvPr>
          <p:cNvSpPr>
            <a:spLocks noGrp="1"/>
          </p:cNvSpPr>
          <p:nvPr>
            <p:ph idx="1"/>
          </p:nvPr>
        </p:nvSpPr>
        <p:spPr/>
        <p:txBody>
          <a:bodyPr/>
          <a:lstStyle/>
          <a:p>
            <a:r>
              <a:rPr lang="zh-CN" altLang="en-US" dirty="0"/>
              <a:t>系統彙總類別圖（參考圖</a:t>
            </a:r>
            <a:r>
              <a:rPr lang="en-US" altLang="zh-CN" dirty="0"/>
              <a:t>13-12)</a:t>
            </a:r>
          </a:p>
          <a:p>
            <a:r>
              <a:rPr lang="zh-CN" altLang="en-US" dirty="0"/>
              <a:t>使用個案類別圖</a:t>
            </a:r>
            <a:r>
              <a:rPr lang="en-US" altLang="zh-CN" dirty="0"/>
              <a:t>(</a:t>
            </a:r>
            <a:r>
              <a:rPr lang="zh-CN" altLang="en-US" dirty="0"/>
              <a:t>參考圖</a:t>
            </a:r>
            <a:r>
              <a:rPr lang="en-US" altLang="zh-CN" dirty="0"/>
              <a:t>13-11)</a:t>
            </a:r>
          </a:p>
          <a:p>
            <a:pPr marL="0" indent="0">
              <a:buNone/>
            </a:pPr>
            <a:endParaRPr lang="en-US" dirty="0"/>
          </a:p>
        </p:txBody>
      </p:sp>
    </p:spTree>
    <p:extLst>
      <p:ext uri="{BB962C8B-B14F-4D97-AF65-F5344CB8AC3E}">
        <p14:creationId xmlns:p14="http://schemas.microsoft.com/office/powerpoint/2010/main" val="1399575325"/>
      </p:ext>
    </p:extLst>
  </p:cSld>
  <p:clrMapOvr>
    <a:masterClrMapping/>
  </p:clrMapOvr>
  <p:transition spd="med">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8">
            <a:extLst>
              <a:ext uri="{FF2B5EF4-FFF2-40B4-BE49-F238E27FC236}">
                <a16:creationId xmlns:a16="http://schemas.microsoft.com/office/drawing/2014/main" id="{9952B40E-ECEA-1D45-B438-DF4A132C3E64}"/>
              </a:ext>
            </a:extLst>
          </p:cNvPr>
          <p:cNvSpPr>
            <a:spLocks noGrp="1" noChangeArrowheads="1"/>
          </p:cNvSpPr>
          <p:nvPr>
            <p:ph type="title"/>
          </p:nvPr>
        </p:nvSpPr>
        <p:spPr/>
        <p:txBody>
          <a:bodyPr/>
          <a:lstStyle/>
          <a:p>
            <a:pPr eaLnBrk="1"/>
            <a:r>
              <a:rPr lang="en-US" altLang="zh-TW"/>
              <a:t>13.4.2 </a:t>
            </a:r>
            <a:r>
              <a:rPr lang="zh-TW" altLang="en-US"/>
              <a:t>繪製物件圖 </a:t>
            </a:r>
          </a:p>
        </p:txBody>
      </p:sp>
      <p:sp>
        <p:nvSpPr>
          <p:cNvPr id="58371" name="Rectangle 9">
            <a:extLst>
              <a:ext uri="{FF2B5EF4-FFF2-40B4-BE49-F238E27FC236}">
                <a16:creationId xmlns:a16="http://schemas.microsoft.com/office/drawing/2014/main" id="{C4230C40-C265-6749-BD96-B32F599CFB71}"/>
              </a:ext>
            </a:extLst>
          </p:cNvPr>
          <p:cNvSpPr>
            <a:spLocks noGrp="1" noChangeArrowheads="1"/>
          </p:cNvSpPr>
          <p:nvPr>
            <p:ph type="body" idx="1"/>
          </p:nvPr>
        </p:nvSpPr>
        <p:spPr/>
        <p:txBody>
          <a:bodyPr/>
          <a:lstStyle/>
          <a:p>
            <a:pPr eaLnBrk="1"/>
            <a:r>
              <a:rPr lang="zh-TW" altLang="zh-TW"/>
              <a:t>不見得每個系統分析與設計均需建構物件圖，但為說明物件圖之特性與用途，本節仍以西子灣線上訂購系統案例說明之。</a:t>
            </a:r>
            <a:endParaRPr lang="en-US" altLang="zh-TW"/>
          </a:p>
          <a:p>
            <a:pPr eaLnBrk="1"/>
            <a:r>
              <a:rPr lang="zh-TW" altLang="zh-TW"/>
              <a:t>範例中，客戶小歐分別於</a:t>
            </a:r>
            <a:r>
              <a:rPr lang="en-US" altLang="zh-TW"/>
              <a:t>2009</a:t>
            </a:r>
            <a:r>
              <a:rPr lang="zh-TW" altLang="zh-TW"/>
              <a:t>年</a:t>
            </a:r>
            <a:r>
              <a:rPr lang="en-US" altLang="zh-TW"/>
              <a:t>10</a:t>
            </a:r>
            <a:r>
              <a:rPr lang="zh-TW" altLang="zh-TW"/>
              <a:t>月</a:t>
            </a:r>
            <a:r>
              <a:rPr lang="en-US" altLang="zh-TW"/>
              <a:t>13</a:t>
            </a:r>
            <a:r>
              <a:rPr lang="zh-TW" altLang="zh-TW"/>
              <a:t>日及</a:t>
            </a:r>
            <a:r>
              <a:rPr lang="en-US" altLang="zh-TW"/>
              <a:t>2009</a:t>
            </a:r>
            <a:r>
              <a:rPr lang="zh-TW" altLang="zh-TW"/>
              <a:t>年</a:t>
            </a:r>
            <a:r>
              <a:rPr lang="en-US" altLang="zh-TW"/>
              <a:t>10</a:t>
            </a:r>
            <a:r>
              <a:rPr lang="zh-TW" altLang="zh-TW"/>
              <a:t>月</a:t>
            </a:r>
            <a:r>
              <a:rPr lang="en-US" altLang="zh-TW"/>
              <a:t>16</a:t>
            </a:r>
            <a:r>
              <a:rPr lang="zh-TW" altLang="zh-TW"/>
              <a:t>日上網訂購書籍</a:t>
            </a:r>
            <a:r>
              <a:rPr lang="en-US" altLang="zh-TW"/>
              <a:t>(</a:t>
            </a:r>
            <a:r>
              <a:rPr lang="zh-TW" altLang="zh-TW"/>
              <a:t>訂單</a:t>
            </a:r>
            <a:r>
              <a:rPr lang="en-US" altLang="zh-TW"/>
              <a:t>1</a:t>
            </a:r>
            <a:r>
              <a:rPr lang="zh-TW" altLang="zh-TW"/>
              <a:t>、訂單</a:t>
            </a:r>
            <a:r>
              <a:rPr lang="en-US" altLang="zh-TW"/>
              <a:t>2)</a:t>
            </a:r>
            <a:r>
              <a:rPr lang="zh-TW" altLang="en-US"/>
              <a:t>，</a:t>
            </a:r>
            <a:r>
              <a:rPr lang="zh-TW" altLang="zh-TW"/>
              <a:t>第一次訂購</a:t>
            </a:r>
            <a:r>
              <a:rPr lang="en-US" altLang="zh-TW"/>
              <a:t>2</a:t>
            </a:r>
            <a:r>
              <a:rPr lang="zh-TW" altLang="zh-TW"/>
              <a:t>本書，第二次訂購</a:t>
            </a:r>
            <a:r>
              <a:rPr lang="en-US" altLang="zh-TW"/>
              <a:t>1</a:t>
            </a:r>
            <a:r>
              <a:rPr lang="zh-TW" altLang="zh-TW"/>
              <a:t>本書。可用物件圖表示，如圖</a:t>
            </a:r>
            <a:r>
              <a:rPr lang="en-US" altLang="zh-TW"/>
              <a:t>13-13</a:t>
            </a:r>
            <a:r>
              <a:rPr lang="zh-TW" altLang="zh-TW"/>
              <a:t>。</a:t>
            </a:r>
          </a:p>
        </p:txBody>
      </p:sp>
    </p:spTree>
  </p:cSld>
  <p:clrMapOvr>
    <a:masterClrMapping/>
  </p:clrMapOvr>
  <p:transition spd="med">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26DFEEC6-86DA-B04E-B4A8-73C03F855708}"/>
              </a:ext>
            </a:extLst>
          </p:cNvPr>
          <p:cNvSpPr>
            <a:spLocks noGrp="1" noChangeArrowheads="1"/>
          </p:cNvSpPr>
          <p:nvPr>
            <p:ph type="title"/>
          </p:nvPr>
        </p:nvSpPr>
        <p:spPr/>
        <p:txBody>
          <a:bodyPr/>
          <a:lstStyle/>
          <a:p>
            <a:pPr eaLnBrk="1"/>
            <a:r>
              <a:rPr lang="en-US" altLang="zh-TW"/>
              <a:t>13.4.2 </a:t>
            </a:r>
            <a:r>
              <a:rPr lang="zh-TW" altLang="en-US"/>
              <a:t>繪製物件圖</a:t>
            </a:r>
            <a:r>
              <a:rPr lang="en-US" altLang="zh-TW"/>
              <a:t>(c.2)</a:t>
            </a:r>
          </a:p>
        </p:txBody>
      </p:sp>
      <p:pic>
        <p:nvPicPr>
          <p:cNvPr id="59395" name="內容版面配置區 7" descr="未命名.jpg">
            <a:extLst>
              <a:ext uri="{FF2B5EF4-FFF2-40B4-BE49-F238E27FC236}">
                <a16:creationId xmlns:a16="http://schemas.microsoft.com/office/drawing/2014/main" id="{BAE9EB92-9EB3-EC48-9C09-A3E1FCB5BFE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05025" y="1438275"/>
            <a:ext cx="5324475" cy="4857750"/>
          </a:xfrm>
        </p:spPr>
      </p:pic>
    </p:spTree>
  </p:cSld>
  <p:clrMapOvr>
    <a:masterClrMapping/>
  </p:clrMapOvr>
  <p:transition spd="med">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8">
            <a:extLst>
              <a:ext uri="{FF2B5EF4-FFF2-40B4-BE49-F238E27FC236}">
                <a16:creationId xmlns:a16="http://schemas.microsoft.com/office/drawing/2014/main" id="{E469D257-2650-D24C-957B-DD858D755EF8}"/>
              </a:ext>
            </a:extLst>
          </p:cNvPr>
          <p:cNvSpPr>
            <a:spLocks noGrp="1" noChangeArrowheads="1"/>
          </p:cNvSpPr>
          <p:nvPr>
            <p:ph type="body" idx="1"/>
          </p:nvPr>
        </p:nvSpPr>
        <p:spPr/>
        <p:txBody>
          <a:bodyPr/>
          <a:lstStyle/>
          <a:p>
            <a:pPr eaLnBrk="1"/>
            <a:r>
              <a:rPr lang="zh-TW" altLang="en-US"/>
              <a:t>物件結構塑模是物件導向系統分析與設計過程中很重要的一環，主要應用類別圖與物件圖來表達一個系統類別間之靜態結構關係及類別內部之屬性與操作資訊等。</a:t>
            </a:r>
            <a:endParaRPr lang="en-US" altLang="zh-TW"/>
          </a:p>
          <a:p>
            <a:pPr eaLnBrk="1"/>
            <a:r>
              <a:rPr lang="zh-TW" altLang="zh-TW"/>
              <a:t>基本上，進行物件結構塑模時，每一個使用個案須建立一個類別圖，當每個使用個案類別圖完成後，需將各類別圖整合成一個完整的匯總類別圖。</a:t>
            </a:r>
            <a:endParaRPr lang="en-US" altLang="zh-TW"/>
          </a:p>
        </p:txBody>
      </p:sp>
      <p:sp>
        <p:nvSpPr>
          <p:cNvPr id="60419" name="Rectangle 9">
            <a:extLst>
              <a:ext uri="{FF2B5EF4-FFF2-40B4-BE49-F238E27FC236}">
                <a16:creationId xmlns:a16="http://schemas.microsoft.com/office/drawing/2014/main" id="{E84CE03C-5F51-A04F-881E-58355C5D1378}"/>
              </a:ext>
            </a:extLst>
          </p:cNvPr>
          <p:cNvSpPr>
            <a:spLocks noGrp="1" noChangeArrowheads="1"/>
          </p:cNvSpPr>
          <p:nvPr>
            <p:ph type="title"/>
          </p:nvPr>
        </p:nvSpPr>
        <p:spPr/>
        <p:txBody>
          <a:bodyPr/>
          <a:lstStyle/>
          <a:p>
            <a:pPr eaLnBrk="1"/>
            <a:r>
              <a:rPr lang="en-US" altLang="zh-TW"/>
              <a:t>13.5 </a:t>
            </a:r>
            <a:r>
              <a:rPr lang="zh-TW" altLang="en-US"/>
              <a:t>結論</a:t>
            </a:r>
          </a:p>
        </p:txBody>
      </p:sp>
    </p:spTree>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1">
            <a:extLst>
              <a:ext uri="{FF2B5EF4-FFF2-40B4-BE49-F238E27FC236}">
                <a16:creationId xmlns:a16="http://schemas.microsoft.com/office/drawing/2014/main" id="{EFA89D8C-C308-EF4D-B6C7-74FE3B3DCB33}"/>
              </a:ext>
            </a:extLst>
          </p:cNvPr>
          <p:cNvSpPr>
            <a:spLocks noGrp="1" noChangeArrowheads="1"/>
          </p:cNvSpPr>
          <p:nvPr>
            <p:ph type="body" sz="half" idx="1"/>
          </p:nvPr>
        </p:nvSpPr>
        <p:spPr>
          <a:xfrm>
            <a:off x="719138" y="1438275"/>
            <a:ext cx="8097837" cy="1630363"/>
          </a:xfrm>
        </p:spPr>
        <p:txBody>
          <a:bodyPr/>
          <a:lstStyle/>
          <a:p>
            <a:pPr eaLnBrk="1"/>
            <a:r>
              <a:rPr lang="zh-TW" altLang="en-US" dirty="0"/>
              <a:t>一群</a:t>
            </a:r>
            <a:r>
              <a:rPr lang="zh-TW" altLang="en-US" b="1" dirty="0">
                <a:solidFill>
                  <a:srgbClr val="FF2F92"/>
                </a:solidFill>
              </a:rPr>
              <a:t>相關物件的定義、描述或樣版稱為一個類別</a:t>
            </a:r>
            <a:r>
              <a:rPr lang="zh-TW" altLang="en-US" dirty="0"/>
              <a:t>。</a:t>
            </a:r>
          </a:p>
          <a:p>
            <a:pPr eaLnBrk="1"/>
            <a:r>
              <a:rPr lang="zh-TW" altLang="en-US" b="1" dirty="0">
                <a:solidFill>
                  <a:srgbClr val="FF2F92"/>
                </a:solidFill>
              </a:rPr>
              <a:t>類別</a:t>
            </a:r>
            <a:r>
              <a:rPr lang="zh-TW" altLang="en-US" dirty="0"/>
              <a:t>具有</a:t>
            </a:r>
            <a:r>
              <a:rPr lang="zh-TW" altLang="en-US" b="1" dirty="0">
                <a:solidFill>
                  <a:srgbClr val="FF2F92"/>
                </a:solidFill>
              </a:rPr>
              <a:t>名稱、屬性與操作</a:t>
            </a:r>
            <a:r>
              <a:rPr lang="zh-TW" altLang="en-US" dirty="0"/>
              <a:t>，同一類別之</a:t>
            </a:r>
            <a:r>
              <a:rPr lang="zh-TW" altLang="en-US" b="1" dirty="0">
                <a:solidFill>
                  <a:srgbClr val="FF2F92"/>
                </a:solidFill>
              </a:rPr>
              <a:t>物件具有相同屬性與操作</a:t>
            </a:r>
            <a:r>
              <a:rPr lang="zh-TW" altLang="en-US" dirty="0"/>
              <a:t>。</a:t>
            </a:r>
          </a:p>
          <a:p>
            <a:pPr eaLnBrk="1"/>
            <a:endParaRPr lang="zh-TW" altLang="en-US" dirty="0"/>
          </a:p>
        </p:txBody>
      </p:sp>
      <p:sp>
        <p:nvSpPr>
          <p:cNvPr id="8" name="Rectangle 3">
            <a:extLst>
              <a:ext uri="{FF2B5EF4-FFF2-40B4-BE49-F238E27FC236}">
                <a16:creationId xmlns:a16="http://schemas.microsoft.com/office/drawing/2014/main" id="{63FC06F2-9564-BE47-8FEE-9EC5256DC197}"/>
              </a:ext>
            </a:extLst>
          </p:cNvPr>
          <p:cNvSpPr txBox="1">
            <a:spLocks noChangeArrowheads="1"/>
          </p:cNvSpPr>
          <p:nvPr/>
        </p:nvSpPr>
        <p:spPr>
          <a:xfrm>
            <a:off x="685800" y="1447800"/>
            <a:ext cx="8029575" cy="1552575"/>
          </a:xfrm>
          <a:prstGeom prst="rect">
            <a:avLst/>
          </a:prstGeom>
        </p:spPr>
        <p:txBody>
          <a:bodyPr>
            <a:normAutofit/>
          </a:bodyPr>
          <a:lstStyle/>
          <a:p>
            <a:pPr marL="342900" indent="-342900" fontAlgn="auto">
              <a:spcBef>
                <a:spcPct val="20000"/>
              </a:spcBef>
              <a:spcAft>
                <a:spcPts val="0"/>
              </a:spcAft>
              <a:buClr>
                <a:schemeClr val="accent1"/>
              </a:buClr>
              <a:buSzPct val="70000"/>
              <a:buFont typeface="Wingdings 2"/>
              <a:buChar char=""/>
              <a:defRPr/>
            </a:pPr>
            <a:endParaRPr lang="zh-TW" altLang="en-US" sz="2800" dirty="0">
              <a:solidFill>
                <a:schemeClr val="tx2"/>
              </a:solidFill>
              <a:latin typeface="+mn-lt"/>
              <a:ea typeface="+mn-ea"/>
            </a:endParaRPr>
          </a:p>
        </p:txBody>
      </p:sp>
      <p:pic>
        <p:nvPicPr>
          <p:cNvPr id="9220" name="Picture 15" descr="z-vb157d-f13-1">
            <a:extLst>
              <a:ext uri="{FF2B5EF4-FFF2-40B4-BE49-F238E27FC236}">
                <a16:creationId xmlns:a16="http://schemas.microsoft.com/office/drawing/2014/main" id="{E28B7EDC-1850-2144-825C-FB0E9027EF5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59117" t="21497" r="7162" b="5492"/>
          <a:stretch>
            <a:fillRect/>
          </a:stretch>
        </p:blipFill>
        <p:spPr>
          <a:xfrm>
            <a:off x="3492500" y="3068638"/>
            <a:ext cx="2843213" cy="3024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16">
            <a:extLst>
              <a:ext uri="{FF2B5EF4-FFF2-40B4-BE49-F238E27FC236}">
                <a16:creationId xmlns:a16="http://schemas.microsoft.com/office/drawing/2014/main" id="{28D84A08-AE6E-A341-A32E-CACFCAB680F7}"/>
              </a:ext>
            </a:extLst>
          </p:cNvPr>
          <p:cNvSpPr>
            <a:spLocks noGrp="1" noChangeArrowheads="1"/>
          </p:cNvSpPr>
          <p:nvPr>
            <p:ph type="title"/>
          </p:nvPr>
        </p:nvSpPr>
        <p:spPr/>
        <p:txBody>
          <a:bodyPr/>
          <a:lstStyle/>
          <a:p>
            <a:pPr eaLnBrk="1"/>
            <a:r>
              <a:rPr lang="en-US" altLang="zh-TW"/>
              <a:t>13.2.1 </a:t>
            </a:r>
            <a:r>
              <a:rPr lang="zh-TW" altLang="en-US"/>
              <a:t>類別圖－類別</a:t>
            </a:r>
          </a:p>
        </p:txBody>
      </p:sp>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8">
            <a:extLst>
              <a:ext uri="{FF2B5EF4-FFF2-40B4-BE49-F238E27FC236}">
                <a16:creationId xmlns:a16="http://schemas.microsoft.com/office/drawing/2014/main" id="{15377C89-6D2F-C145-8921-3AA46F06C511}"/>
              </a:ext>
            </a:extLst>
          </p:cNvPr>
          <p:cNvSpPr>
            <a:spLocks noGrp="1" noChangeArrowheads="1"/>
          </p:cNvSpPr>
          <p:nvPr>
            <p:ph type="title"/>
          </p:nvPr>
        </p:nvSpPr>
        <p:spPr/>
        <p:txBody>
          <a:bodyPr/>
          <a:lstStyle/>
          <a:p>
            <a:pPr eaLnBrk="1"/>
            <a:r>
              <a:rPr lang="en-US" altLang="zh-TW"/>
              <a:t>13.2.1 </a:t>
            </a:r>
            <a:r>
              <a:rPr lang="zh-TW" altLang="en-US"/>
              <a:t>類別圖－類別</a:t>
            </a:r>
            <a:r>
              <a:rPr lang="en-US" altLang="zh-TW"/>
              <a:t>(c.2)</a:t>
            </a:r>
          </a:p>
        </p:txBody>
      </p:sp>
      <p:sp>
        <p:nvSpPr>
          <p:cNvPr id="10243" name="Rectangle 9">
            <a:extLst>
              <a:ext uri="{FF2B5EF4-FFF2-40B4-BE49-F238E27FC236}">
                <a16:creationId xmlns:a16="http://schemas.microsoft.com/office/drawing/2014/main" id="{070ED9E3-E07C-C34D-89A4-8F9CB2832869}"/>
              </a:ext>
            </a:extLst>
          </p:cNvPr>
          <p:cNvSpPr>
            <a:spLocks noGrp="1" noChangeArrowheads="1"/>
          </p:cNvSpPr>
          <p:nvPr>
            <p:ph type="body" idx="1"/>
          </p:nvPr>
        </p:nvSpPr>
        <p:spPr/>
        <p:txBody>
          <a:bodyPr/>
          <a:lstStyle/>
          <a:p>
            <a:pPr eaLnBrk="1"/>
            <a:r>
              <a:rPr lang="zh-TW" altLang="en-US" dirty="0"/>
              <a:t>類別種類 </a:t>
            </a:r>
          </a:p>
          <a:p>
            <a:pPr lvl="1" eaLnBrk="1"/>
            <a:r>
              <a:rPr lang="zh-TW" altLang="en-US" dirty="0"/>
              <a:t>執行觀點</a:t>
            </a:r>
            <a:endParaRPr lang="en-US" altLang="zh-TW" dirty="0"/>
          </a:p>
          <a:p>
            <a:pPr lvl="2" eaLnBrk="1"/>
            <a:r>
              <a:rPr lang="zh-TW" altLang="en-US" b="1" dirty="0">
                <a:solidFill>
                  <a:srgbClr val="FF2F92"/>
                </a:solidFill>
              </a:rPr>
              <a:t>永存類別 </a:t>
            </a:r>
            <a:r>
              <a:rPr lang="en-US" altLang="zh-TW" dirty="0"/>
              <a:t>(Persist Class)</a:t>
            </a:r>
            <a:r>
              <a:rPr lang="zh-TW" altLang="en-US" dirty="0"/>
              <a:t> ─</a:t>
            </a:r>
            <a:r>
              <a:rPr lang="zh-TW" altLang="zh-TW" dirty="0"/>
              <a:t>當程式執行後，該物件之資料需被儲存在</a:t>
            </a:r>
            <a:r>
              <a:rPr lang="zh-TW" altLang="zh-TW" dirty="0">
                <a:solidFill>
                  <a:srgbClr val="FF2F92"/>
                </a:solidFill>
              </a:rPr>
              <a:t>資料庫</a:t>
            </a:r>
            <a:r>
              <a:rPr lang="zh-TW" altLang="zh-TW" dirty="0"/>
              <a:t>者</a:t>
            </a:r>
            <a:endParaRPr lang="en-US" altLang="zh-TW" dirty="0"/>
          </a:p>
          <a:p>
            <a:pPr lvl="2" eaLnBrk="1"/>
            <a:r>
              <a:rPr lang="zh-TW" altLang="en-US" b="1" dirty="0">
                <a:solidFill>
                  <a:srgbClr val="FF2F92"/>
                </a:solidFill>
              </a:rPr>
              <a:t>暫存類別 </a:t>
            </a:r>
            <a:r>
              <a:rPr lang="en-US" altLang="zh-TW" dirty="0"/>
              <a:t>(Transient Class)</a:t>
            </a:r>
            <a:r>
              <a:rPr lang="zh-TW" altLang="en-US" dirty="0"/>
              <a:t> ─ </a:t>
            </a:r>
            <a:r>
              <a:rPr lang="zh-TW" altLang="zh-TW" dirty="0"/>
              <a:t>當程式執行後，該物件之資料</a:t>
            </a:r>
            <a:r>
              <a:rPr lang="zh-TW" altLang="zh-TW" b="1" dirty="0">
                <a:solidFill>
                  <a:srgbClr val="FF2F92"/>
                </a:solidFill>
              </a:rPr>
              <a:t>不需被儲存在資料庫者且該物件會被刪除者</a:t>
            </a:r>
            <a:endParaRPr lang="en-US" altLang="zh-TW" b="1" dirty="0">
              <a:solidFill>
                <a:srgbClr val="FF2F92"/>
              </a:solidFill>
            </a:endParaRPr>
          </a:p>
          <a:p>
            <a:pPr lvl="1" eaLnBrk="1"/>
            <a:r>
              <a:rPr lang="zh-TW" altLang="en-US" dirty="0"/>
              <a:t>實作觀點</a:t>
            </a:r>
            <a:endParaRPr lang="en-US" altLang="zh-TW" dirty="0"/>
          </a:p>
          <a:p>
            <a:pPr lvl="2" eaLnBrk="1"/>
            <a:r>
              <a:rPr lang="zh-TW" altLang="en-US" dirty="0">
                <a:solidFill>
                  <a:srgbClr val="FF2F92"/>
                </a:solidFill>
              </a:rPr>
              <a:t>實體類別 </a:t>
            </a:r>
            <a:r>
              <a:rPr lang="en-US" altLang="zh-TW" dirty="0"/>
              <a:t>(Entity Class)</a:t>
            </a:r>
          </a:p>
          <a:p>
            <a:pPr lvl="2" eaLnBrk="1"/>
            <a:r>
              <a:rPr lang="zh-TW" altLang="en-US" dirty="0">
                <a:solidFill>
                  <a:srgbClr val="FF2F92"/>
                </a:solidFill>
              </a:rPr>
              <a:t>介面類別 </a:t>
            </a:r>
            <a:r>
              <a:rPr lang="en-US" altLang="zh-TW" dirty="0"/>
              <a:t>(Interface Class)</a:t>
            </a:r>
          </a:p>
          <a:p>
            <a:pPr lvl="2" eaLnBrk="1"/>
            <a:r>
              <a:rPr lang="zh-TW" altLang="en-US" dirty="0">
                <a:solidFill>
                  <a:srgbClr val="FF2F92"/>
                </a:solidFill>
              </a:rPr>
              <a:t>控制類別 </a:t>
            </a:r>
            <a:r>
              <a:rPr lang="en-US" altLang="zh-TW" dirty="0"/>
              <a:t>(Control Class) </a:t>
            </a:r>
          </a:p>
        </p:txBody>
      </p:sp>
    </p:spTree>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a:extLst>
              <a:ext uri="{FF2B5EF4-FFF2-40B4-BE49-F238E27FC236}">
                <a16:creationId xmlns:a16="http://schemas.microsoft.com/office/drawing/2014/main" id="{5ED06EF4-618A-F14C-ADDA-8E4D5B41292A}"/>
              </a:ext>
            </a:extLst>
          </p:cNvPr>
          <p:cNvSpPr>
            <a:spLocks noGrp="1" noChangeArrowheads="1"/>
          </p:cNvSpPr>
          <p:nvPr>
            <p:ph type="title"/>
          </p:nvPr>
        </p:nvSpPr>
        <p:spPr/>
        <p:txBody>
          <a:bodyPr/>
          <a:lstStyle/>
          <a:p>
            <a:pPr eaLnBrk="1"/>
            <a:r>
              <a:rPr lang="en-US" altLang="zh-TW"/>
              <a:t>13.2.1 </a:t>
            </a:r>
            <a:r>
              <a:rPr lang="zh-TW" altLang="en-US"/>
              <a:t>類別圖－類別</a:t>
            </a:r>
            <a:r>
              <a:rPr lang="en-US" altLang="zh-TW"/>
              <a:t>(c.3)</a:t>
            </a:r>
          </a:p>
        </p:txBody>
      </p:sp>
      <p:sp>
        <p:nvSpPr>
          <p:cNvPr id="11267" name="Rectangle 9">
            <a:extLst>
              <a:ext uri="{FF2B5EF4-FFF2-40B4-BE49-F238E27FC236}">
                <a16:creationId xmlns:a16="http://schemas.microsoft.com/office/drawing/2014/main" id="{57972A5B-0260-8649-A4DA-175967628697}"/>
              </a:ext>
            </a:extLst>
          </p:cNvPr>
          <p:cNvSpPr>
            <a:spLocks noGrp="1" noChangeArrowheads="1"/>
          </p:cNvSpPr>
          <p:nvPr>
            <p:ph type="body" idx="1"/>
          </p:nvPr>
        </p:nvSpPr>
        <p:spPr/>
        <p:txBody>
          <a:bodyPr/>
          <a:lstStyle/>
          <a:p>
            <a:pPr eaLnBrk="1"/>
            <a:r>
              <a:rPr lang="zh-TW" altLang="en-US" dirty="0"/>
              <a:t>實體類別</a:t>
            </a:r>
            <a:endParaRPr lang="en-US" altLang="zh-TW" dirty="0"/>
          </a:p>
          <a:p>
            <a:pPr lvl="1" eaLnBrk="1"/>
            <a:r>
              <a:rPr lang="zh-TW" altLang="en-US" b="1" dirty="0">
                <a:solidFill>
                  <a:srgbClr val="FF2F92"/>
                </a:solidFill>
              </a:rPr>
              <a:t>實體類</a:t>
            </a:r>
            <a:r>
              <a:rPr lang="zh-TW" altLang="en-US" dirty="0"/>
              <a:t>別通常以</a:t>
            </a:r>
            <a:r>
              <a:rPr lang="zh-TW" altLang="en-US" dirty="0">
                <a:solidFill>
                  <a:srgbClr val="FF2F92"/>
                </a:solidFill>
              </a:rPr>
              <a:t>企業的領域術語</a:t>
            </a:r>
            <a:r>
              <a:rPr lang="zh-TW" altLang="en-US" dirty="0"/>
              <a:t>命名，用來表示使用個案完成後仍需儲存在資料庫中的資料（永存類別）。</a:t>
            </a:r>
            <a:endParaRPr lang="en-US" altLang="zh-TW" dirty="0"/>
          </a:p>
          <a:p>
            <a:pPr lvl="1" eaLnBrk="1"/>
            <a:r>
              <a:rPr lang="zh-TW" altLang="zh-TW" dirty="0"/>
              <a:t>西子灣線上訂購系統案例中，「</a:t>
            </a:r>
            <a:r>
              <a:rPr lang="zh-TW" altLang="zh-TW" b="1" dirty="0">
                <a:solidFill>
                  <a:srgbClr val="FF2F92"/>
                </a:solidFill>
              </a:rPr>
              <a:t>訂單資料</a:t>
            </a:r>
            <a:r>
              <a:rPr lang="zh-TW" altLang="zh-TW" dirty="0"/>
              <a:t>」這個類別就是</a:t>
            </a:r>
            <a:r>
              <a:rPr lang="zh-TW" altLang="en-US" b="1" dirty="0">
                <a:solidFill>
                  <a:srgbClr val="FF2F92"/>
                </a:solidFill>
              </a:rPr>
              <a:t>永存的</a:t>
            </a:r>
            <a:r>
              <a:rPr lang="zh-TW" altLang="zh-TW" b="1" dirty="0">
                <a:solidFill>
                  <a:srgbClr val="FF2F92"/>
                </a:solidFill>
              </a:rPr>
              <a:t>實體類別</a:t>
            </a:r>
            <a:r>
              <a:rPr lang="zh-TW" altLang="en-US" dirty="0"/>
              <a:t>。</a:t>
            </a:r>
            <a:endParaRPr lang="en-US" altLang="zh-TW" dirty="0"/>
          </a:p>
          <a:p>
            <a:pPr lvl="1" eaLnBrk="1"/>
            <a:r>
              <a:rPr lang="zh-TW" altLang="en-US" dirty="0"/>
              <a:t>但實體類別也可以是暫存的資料，例如搜尋結果，當使用個案執行結束後，這些資料也跟著消失。</a:t>
            </a:r>
            <a:endParaRPr lang="en-US" altLang="zh-TW" dirty="0"/>
          </a:p>
          <a:p>
            <a:pPr lvl="1" eaLnBrk="1"/>
            <a:r>
              <a:rPr lang="zh-TW" altLang="zh-TW" dirty="0"/>
              <a:t>實體類別可以是</a:t>
            </a:r>
            <a:r>
              <a:rPr lang="zh-TW" altLang="zh-TW" b="1" dirty="0">
                <a:solidFill>
                  <a:srgbClr val="FF2F92"/>
                </a:solidFill>
              </a:rPr>
              <a:t>暫存類別或永存類別</a:t>
            </a:r>
            <a:r>
              <a:rPr lang="zh-TW" altLang="zh-TW" dirty="0"/>
              <a:t>，但大部分是屬於永存類別。</a:t>
            </a:r>
            <a:endParaRPr lang="zh-TW" altLang="en-US" dirty="0"/>
          </a:p>
        </p:txBody>
      </p:sp>
    </p:spTree>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8">
            <a:extLst>
              <a:ext uri="{FF2B5EF4-FFF2-40B4-BE49-F238E27FC236}">
                <a16:creationId xmlns:a16="http://schemas.microsoft.com/office/drawing/2014/main" id="{D63EC131-BFC7-3E46-88FA-A0F69EB98060}"/>
              </a:ext>
            </a:extLst>
          </p:cNvPr>
          <p:cNvSpPr>
            <a:spLocks noGrp="1" noChangeArrowheads="1"/>
          </p:cNvSpPr>
          <p:nvPr>
            <p:ph type="body" idx="1"/>
          </p:nvPr>
        </p:nvSpPr>
        <p:spPr/>
        <p:txBody>
          <a:bodyPr/>
          <a:lstStyle/>
          <a:p>
            <a:pPr eaLnBrk="1"/>
            <a:r>
              <a:rPr lang="zh-TW" altLang="en-US" b="1" dirty="0">
                <a:solidFill>
                  <a:srgbClr val="FF2F92"/>
                </a:solidFill>
              </a:rPr>
              <a:t>介面類別</a:t>
            </a:r>
            <a:endParaRPr lang="en-US" altLang="zh-TW" b="1" dirty="0">
              <a:solidFill>
                <a:srgbClr val="FF2F92"/>
              </a:solidFill>
            </a:endParaRPr>
          </a:p>
          <a:p>
            <a:pPr lvl="1" eaLnBrk="1"/>
            <a:r>
              <a:rPr lang="zh-TW" altLang="en-US" b="1" dirty="0">
                <a:solidFill>
                  <a:srgbClr val="FF2F92"/>
                </a:solidFill>
              </a:rPr>
              <a:t>介面類別也稱邊界類別</a:t>
            </a:r>
            <a:r>
              <a:rPr lang="zh-TW" altLang="en-US" dirty="0"/>
              <a:t>，其物件可能包含</a:t>
            </a:r>
            <a:r>
              <a:rPr lang="zh-TW" altLang="en-US" dirty="0">
                <a:solidFill>
                  <a:srgbClr val="FF2F92"/>
                </a:solidFill>
              </a:rPr>
              <a:t>表單、報表、硬體介面</a:t>
            </a:r>
            <a:r>
              <a:rPr lang="zh-TW" altLang="en-US" dirty="0"/>
              <a:t>以及其他和系統溝通的介面，也是行為者與系統交談的媒介。</a:t>
            </a:r>
            <a:endParaRPr lang="en-US" altLang="zh-TW" dirty="0"/>
          </a:p>
          <a:p>
            <a:pPr lvl="1" eaLnBrk="1"/>
            <a:r>
              <a:rPr lang="zh-TW" altLang="en-US" dirty="0"/>
              <a:t>當程式執行完畢後，</a:t>
            </a:r>
            <a:r>
              <a:rPr lang="zh-TW" altLang="en-US" b="1" dirty="0">
                <a:solidFill>
                  <a:srgbClr val="0070C0"/>
                </a:solidFill>
              </a:rPr>
              <a:t>介面類別之物件都將被刪除，因此介面類別屬於暫存類別。</a:t>
            </a:r>
          </a:p>
        </p:txBody>
      </p:sp>
      <p:sp>
        <p:nvSpPr>
          <p:cNvPr id="12291" name="Rectangle 9">
            <a:extLst>
              <a:ext uri="{FF2B5EF4-FFF2-40B4-BE49-F238E27FC236}">
                <a16:creationId xmlns:a16="http://schemas.microsoft.com/office/drawing/2014/main" id="{55FA2286-4771-4F45-A028-332622AAC9C5}"/>
              </a:ext>
            </a:extLst>
          </p:cNvPr>
          <p:cNvSpPr>
            <a:spLocks noGrp="1" noChangeArrowheads="1"/>
          </p:cNvSpPr>
          <p:nvPr>
            <p:ph type="title"/>
          </p:nvPr>
        </p:nvSpPr>
        <p:spPr/>
        <p:txBody>
          <a:bodyPr/>
          <a:lstStyle/>
          <a:p>
            <a:pPr eaLnBrk="1"/>
            <a:r>
              <a:rPr lang="en-US" altLang="zh-TW"/>
              <a:t>13.2.1 </a:t>
            </a:r>
            <a:r>
              <a:rPr lang="zh-TW" altLang="en-US"/>
              <a:t>類別圖－類別</a:t>
            </a:r>
            <a:r>
              <a:rPr lang="en-US" altLang="zh-TW"/>
              <a:t>(c.4)</a:t>
            </a:r>
          </a:p>
        </p:txBody>
      </p:sp>
    </p:spTree>
  </p:cSld>
  <p:clrMapOvr>
    <a:masterClrMapping/>
  </p:clrMapOvr>
  <p:transition spd="med">
    <p:random/>
  </p:transition>
</p:sld>
</file>

<file path=ppt/theme/theme1.xml><?xml version="1.0" encoding="utf-8"?>
<a:theme xmlns:a="http://schemas.openxmlformats.org/drawingml/2006/main" name="ch01">
  <a:themeElements>
    <a:clrScheme name="">
      <a:dk1>
        <a:srgbClr val="000000"/>
      </a:dk1>
      <a:lt1>
        <a:srgbClr val="FFFFFF"/>
      </a:lt1>
      <a:dk2>
        <a:srgbClr val="CCFFFF"/>
      </a:dk2>
      <a:lt2>
        <a:srgbClr val="CBCBCB"/>
      </a:lt2>
      <a:accent1>
        <a:srgbClr val="009999"/>
      </a:accent1>
      <a:accent2>
        <a:srgbClr val="FF9933"/>
      </a:accent2>
      <a:accent3>
        <a:srgbClr val="E2FFFF"/>
      </a:accent3>
      <a:accent4>
        <a:srgbClr val="DADADA"/>
      </a:accent4>
      <a:accent5>
        <a:srgbClr val="AACACA"/>
      </a:accent5>
      <a:accent6>
        <a:srgbClr val="E78A2D"/>
      </a:accent6>
      <a:hlink>
        <a:srgbClr val="330099"/>
      </a:hlink>
      <a:folHlink>
        <a:srgbClr val="CBCBCB"/>
      </a:folHlink>
    </a:clrScheme>
    <a:fontScheme name="ch01">
      <a:majorFont>
        <a:latin typeface="Times New Roman"/>
        <a:ea typeface="華康特粗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tx1"/>
            </a:solidFill>
            <a:effectLst/>
            <a:latin typeface="Thonburi"/>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tx1"/>
            </a:solidFill>
            <a:effectLst/>
            <a:latin typeface="Thonburi"/>
            <a:ea typeface="微軟正黑體" pitchFamily="34" charset="-120"/>
          </a:defRPr>
        </a:defPPr>
      </a:lstStyle>
    </a:lnDef>
  </a:objectDefaults>
  <a:extraClrSchemeLst>
    <a:extraClrScheme>
      <a:clrScheme name="ch01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h01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h01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ch01 網際網路基礎">
  <a:themeElements>
    <a:clrScheme name="">
      <a:dk1>
        <a:srgbClr val="000000"/>
      </a:dk1>
      <a:lt1>
        <a:srgbClr val="FFFFFF"/>
      </a:lt1>
      <a:dk2>
        <a:srgbClr val="CCFFFF"/>
      </a:dk2>
      <a:lt2>
        <a:srgbClr val="CBCBCB"/>
      </a:lt2>
      <a:accent1>
        <a:srgbClr val="009999"/>
      </a:accent1>
      <a:accent2>
        <a:srgbClr val="FF9933"/>
      </a:accent2>
      <a:accent3>
        <a:srgbClr val="E2FFFF"/>
      </a:accent3>
      <a:accent4>
        <a:srgbClr val="DADADA"/>
      </a:accent4>
      <a:accent5>
        <a:srgbClr val="AACACA"/>
      </a:accent5>
      <a:accent6>
        <a:srgbClr val="E78A2D"/>
      </a:accent6>
      <a:hlink>
        <a:srgbClr val="330099"/>
      </a:hlink>
      <a:folHlink>
        <a:srgbClr val="CBCBCB"/>
      </a:folHlink>
    </a:clrScheme>
    <a:fontScheme name="5_ch01 網際網路基礎">
      <a:majorFont>
        <a:latin typeface="Times New Roman"/>
        <a:ea typeface="華康特粗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tx1"/>
            </a:solidFill>
            <a:effectLst/>
            <a:latin typeface="Thonburi"/>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tx1"/>
            </a:solidFill>
            <a:effectLst/>
            <a:latin typeface="Thonburi"/>
            <a:ea typeface="微軟正黑體" pitchFamily="34" charset="-120"/>
          </a:defRPr>
        </a:defPPr>
      </a:lstStyle>
    </a:lnDef>
  </a:objectDefaults>
  <a:extraClrSchemeLst>
    <a:extraClrScheme>
      <a:clrScheme name="5_ch01 網際網路基礎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5_ch01 網際網路基礎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5_ch01 網際網路基礎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3010</TotalTime>
  <Words>4843</Words>
  <Application>Microsoft Macintosh PowerPoint</Application>
  <PresentationFormat>On-screen Show (4:3)</PresentationFormat>
  <Paragraphs>241</Paragraphs>
  <Slides>57</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57</vt:i4>
      </vt:variant>
    </vt:vector>
  </HeadingPairs>
  <TitlesOfParts>
    <vt:vector size="67" baseType="lpstr">
      <vt:lpstr>微軟正黑體</vt:lpstr>
      <vt:lpstr>新細明體</vt:lpstr>
      <vt:lpstr>華康特粗明體</vt:lpstr>
      <vt:lpstr>Arial</vt:lpstr>
      <vt:lpstr>Thonburi</vt:lpstr>
      <vt:lpstr>Times New Roman</vt:lpstr>
      <vt:lpstr>Wingdings</vt:lpstr>
      <vt:lpstr>Wingdings 2</vt:lpstr>
      <vt:lpstr>ch01</vt:lpstr>
      <vt:lpstr>5_ch01 網際網路基礎</vt:lpstr>
      <vt:lpstr>第十三章 物件資料結構塑模</vt:lpstr>
      <vt:lpstr>內容大綱</vt:lpstr>
      <vt:lpstr>學習目標</vt:lpstr>
      <vt:lpstr>13.1 導論</vt:lpstr>
      <vt:lpstr>13.2 類別圖與物件圖</vt:lpstr>
      <vt:lpstr>13.2.1 類別圖－類別</vt:lpstr>
      <vt:lpstr>13.2.1 類別圖－類別(c.2)</vt:lpstr>
      <vt:lpstr>13.2.1 類別圖－類別(c.3)</vt:lpstr>
      <vt:lpstr>13.2.1 類別圖－類別(c.4)</vt:lpstr>
      <vt:lpstr>13.2.1 類別圖－類別(c.5)</vt:lpstr>
      <vt:lpstr>13.2.1 類別圖－類別(c.6)</vt:lpstr>
      <vt:lpstr>13.2.2 類別間之關係</vt:lpstr>
      <vt:lpstr>13.2.2 類別間之關係(c.2)</vt:lpstr>
      <vt:lpstr>13.2.2 類別間之關係(c.3)</vt:lpstr>
      <vt:lpstr>13.2.2 類別間之關係(c.4)</vt:lpstr>
      <vt:lpstr>13.2.2 類別間之關係(c.5)</vt:lpstr>
      <vt:lpstr>圖13-3 類別之一般化關係範例</vt:lpstr>
      <vt:lpstr>13.2.2 類別間之關係(c.6)</vt:lpstr>
      <vt:lpstr>13.2.2 類別間之關係(c.7)</vt:lpstr>
      <vt:lpstr>13.2.2 類別間之關係(c.8)</vt:lpstr>
      <vt:lpstr>13.2.2 類別間之關係(c.9)</vt:lpstr>
      <vt:lpstr>13.2.2 類別間之關係(c.10)</vt:lpstr>
      <vt:lpstr>13.2.2 類別間之關係(c.11)</vt:lpstr>
      <vt:lpstr>13.2.2 類別間之關係(c.12)</vt:lpstr>
      <vt:lpstr>圖13-6c 類別關聯關係之關聯類別範例</vt:lpstr>
      <vt:lpstr>13.2.2 類別間之關係(c.13)</vt:lpstr>
      <vt:lpstr>13.2.2 類別間之關係(c.14)</vt:lpstr>
      <vt:lpstr>13.2.2 類別間之關係(c.15)</vt:lpstr>
      <vt:lpstr>13.2.2 類別間之關係(c.16)</vt:lpstr>
      <vt:lpstr>13.2.2 類別間之關係(c.17)</vt:lpstr>
      <vt:lpstr>圖13-8b 類別間之限制範例</vt:lpstr>
      <vt:lpstr>13.2.3 物件圖</vt:lpstr>
      <vt:lpstr>13.2.3 物件圖(c.2)</vt:lpstr>
      <vt:lpstr>13.3 物件結構塑模</vt:lpstr>
      <vt:lpstr>13.3 物件結構塑模(c.2)</vt:lpstr>
      <vt:lpstr>13.3 物件結構塑模(c.3)</vt:lpstr>
      <vt:lpstr>13.3.1 確認類別、屬性與操作</vt:lpstr>
      <vt:lpstr>13.3.1 確認類別、屬性與操作(c.2)</vt:lpstr>
      <vt:lpstr>13.3.1 確認類別、屬性與操作(c.3)</vt:lpstr>
      <vt:lpstr>13.3.2 確認類別間之關係</vt:lpstr>
      <vt:lpstr>13.3.2 確認類別間之關係(c.2)</vt:lpstr>
      <vt:lpstr>13.3.3 繪製類別圖</vt:lpstr>
      <vt:lpstr>13.3.3 繪製類別圖(c.2)</vt:lpstr>
      <vt:lpstr>13.3.3 繪製類別圖(c.3)</vt:lpstr>
      <vt:lpstr>13.4 建構類別圖與物件圖</vt:lpstr>
      <vt:lpstr>13.4.1 繪製類別圖</vt:lpstr>
      <vt:lpstr>13.4.1 繪製類別圖(c.2)</vt:lpstr>
      <vt:lpstr>13.4.1 繪製類別圖(c.3)</vt:lpstr>
      <vt:lpstr>13.4.1 繪製類別圖(c.4)</vt:lpstr>
      <vt:lpstr>圖13-11 新增訂購項目使用個案之類別圖</vt:lpstr>
      <vt:lpstr>13.4.1 繪製類別圖</vt:lpstr>
      <vt:lpstr>13.4.1 繪製類別圖</vt:lpstr>
      <vt:lpstr>圖13-12 西子灣線上訂購系統之匯總類別圖</vt:lpstr>
      <vt:lpstr>作業</vt:lpstr>
      <vt:lpstr>13.4.2 繪製物件圖 </vt:lpstr>
      <vt:lpstr>13.4.2 繪製物件圖(c.2)</vt:lpstr>
      <vt:lpstr>13.5 結論</vt:lpstr>
    </vt:vector>
  </TitlesOfParts>
  <Company>nsysu</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第十一章 物件導向分析</dc:title>
  <dc:creator>handsome</dc:creator>
  <cp:lastModifiedBy>chiayulai</cp:lastModifiedBy>
  <cp:revision>190</cp:revision>
  <dcterms:created xsi:type="dcterms:W3CDTF">1999-12-23T21:01:10Z</dcterms:created>
  <dcterms:modified xsi:type="dcterms:W3CDTF">2021-06-08T10:06:51Z</dcterms:modified>
</cp:coreProperties>
</file>